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713" r:id="rId2"/>
    <p:sldMasterId id="2147483721" r:id="rId3"/>
  </p:sldMasterIdLst>
  <p:notesMasterIdLst>
    <p:notesMasterId r:id="rId22"/>
  </p:notesMasterIdLst>
  <p:sldIdLst>
    <p:sldId id="282" r:id="rId4"/>
    <p:sldId id="260" r:id="rId5"/>
    <p:sldId id="261" r:id="rId6"/>
    <p:sldId id="262" r:id="rId7"/>
    <p:sldId id="264" r:id="rId8"/>
    <p:sldId id="263" r:id="rId9"/>
    <p:sldId id="266" r:id="rId10"/>
    <p:sldId id="267" r:id="rId11"/>
    <p:sldId id="268" r:id="rId12"/>
    <p:sldId id="269" r:id="rId13"/>
    <p:sldId id="270" r:id="rId14"/>
    <p:sldId id="271" r:id="rId15"/>
    <p:sldId id="272" r:id="rId16"/>
    <p:sldId id="273" r:id="rId17"/>
    <p:sldId id="274" r:id="rId18"/>
    <p:sldId id="280" r:id="rId19"/>
    <p:sldId id="277" r:id="rId20"/>
    <p:sldId id="276" r:id="rId2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B3"/>
    <a:srgbClr val="EFAA23"/>
    <a:srgbClr val="C104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762" autoAdjust="0"/>
  </p:normalViewPr>
  <p:slideViewPr>
    <p:cSldViewPr snapToGrid="0" snapToObjects="1">
      <p:cViewPr varScale="1">
        <p:scale>
          <a:sx n="121" d="100"/>
          <a:sy n="121" d="100"/>
        </p:scale>
        <p:origin x="194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wren\Desktop\CHS%20Student%20Enrollmen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7030A0"/>
              </a:solidFill>
              <a:ln>
                <a:noFill/>
              </a:ln>
              <a:effectLst/>
              <a:sp3d/>
            </c:spPr>
            <c:extLst>
              <c:ext xmlns:c16="http://schemas.microsoft.com/office/drawing/2014/chart" uri="{C3380CC4-5D6E-409C-BE32-E72D297353CC}">
                <c16:uniqueId val="{00000001-F94B-4871-89B4-7E1FC8C01282}"/>
              </c:ext>
            </c:extLst>
          </c:dPt>
          <c:dPt>
            <c:idx val="2"/>
            <c:invertIfNegative val="0"/>
            <c:bubble3D val="0"/>
            <c:spPr>
              <a:solidFill>
                <a:srgbClr val="00B050"/>
              </a:solidFill>
              <a:ln>
                <a:noFill/>
              </a:ln>
              <a:effectLst/>
              <a:sp3d/>
            </c:spPr>
            <c:extLst>
              <c:ext xmlns:c16="http://schemas.microsoft.com/office/drawing/2014/chart" uri="{C3380CC4-5D6E-409C-BE32-E72D297353CC}">
                <c16:uniqueId val="{00000003-F94B-4871-89B4-7E1FC8C01282}"/>
              </c:ext>
            </c:extLst>
          </c:dPt>
          <c:dPt>
            <c:idx val="3"/>
            <c:invertIfNegative val="0"/>
            <c:bubble3D val="0"/>
            <c:spPr>
              <a:solidFill>
                <a:srgbClr val="FFFF00"/>
              </a:solidFill>
              <a:ln>
                <a:noFill/>
              </a:ln>
              <a:effectLst/>
              <a:sp3d/>
            </c:spPr>
            <c:extLst>
              <c:ext xmlns:c16="http://schemas.microsoft.com/office/drawing/2014/chart" uri="{C3380CC4-5D6E-409C-BE32-E72D297353CC}">
                <c16:uniqueId val="{00000005-F94B-4871-89B4-7E1FC8C01282}"/>
              </c:ext>
            </c:extLst>
          </c:dPt>
          <c:dPt>
            <c:idx val="4"/>
            <c:invertIfNegative val="0"/>
            <c:bubble3D val="0"/>
            <c:spPr>
              <a:solidFill>
                <a:srgbClr val="FF0000"/>
              </a:solidFill>
              <a:ln>
                <a:noFill/>
              </a:ln>
              <a:effectLst/>
              <a:sp3d/>
            </c:spPr>
            <c:extLst>
              <c:ext xmlns:c16="http://schemas.microsoft.com/office/drawing/2014/chart" uri="{C3380CC4-5D6E-409C-BE32-E72D297353CC}">
                <c16:uniqueId val="{00000007-F94B-4871-89B4-7E1FC8C01282}"/>
              </c:ext>
            </c:extLst>
          </c:dPt>
          <c:cat>
            <c:strRef>
              <c:f>Sheet1!$A$1:$A$5</c:f>
              <c:strCache>
                <c:ptCount val="5"/>
                <c:pt idx="0">
                  <c:v>A</c:v>
                </c:pt>
                <c:pt idx="1">
                  <c:v>B</c:v>
                </c:pt>
                <c:pt idx="2">
                  <c:v>C</c:v>
                </c:pt>
                <c:pt idx="3">
                  <c:v>D</c:v>
                </c:pt>
                <c:pt idx="4">
                  <c:v>F</c:v>
                </c:pt>
              </c:strCache>
            </c:strRef>
          </c:cat>
          <c:val>
            <c:numRef>
              <c:f>Sheet1!$B$1:$B$5</c:f>
              <c:numCache>
                <c:formatCode>General</c:formatCode>
                <c:ptCount val="5"/>
                <c:pt idx="0">
                  <c:v>935</c:v>
                </c:pt>
                <c:pt idx="1">
                  <c:v>463</c:v>
                </c:pt>
                <c:pt idx="2">
                  <c:v>297</c:v>
                </c:pt>
                <c:pt idx="3">
                  <c:v>80</c:v>
                </c:pt>
                <c:pt idx="4">
                  <c:v>52</c:v>
                </c:pt>
              </c:numCache>
            </c:numRef>
          </c:val>
          <c:extLst>
            <c:ext xmlns:c16="http://schemas.microsoft.com/office/drawing/2014/chart" uri="{C3380CC4-5D6E-409C-BE32-E72D297353CC}">
              <c16:uniqueId val="{00000008-F94B-4871-89B4-7E1FC8C01282}"/>
            </c:ext>
          </c:extLst>
        </c:ser>
        <c:dLbls>
          <c:showLegendKey val="0"/>
          <c:showVal val="0"/>
          <c:showCatName val="0"/>
          <c:showSerName val="0"/>
          <c:showPercent val="0"/>
          <c:showBubbleSize val="0"/>
        </c:dLbls>
        <c:gapWidth val="150"/>
        <c:shape val="box"/>
        <c:axId val="1206816976"/>
        <c:axId val="1206819928"/>
        <c:axId val="0"/>
      </c:bar3DChart>
      <c:catAx>
        <c:axId val="12068169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6819928"/>
        <c:crosses val="autoZero"/>
        <c:auto val="1"/>
        <c:lblAlgn val="ctr"/>
        <c:lblOffset val="100"/>
        <c:noMultiLvlLbl val="0"/>
      </c:catAx>
      <c:valAx>
        <c:axId val="1206819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6816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8B67C12-19D8-7742-8743-AFD992E40732}" type="datetimeFigureOut">
              <a:rPr lang="en-US" smtClean="0"/>
              <a:t>2/13/23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03CE419-9890-9B41-8D18-88C7E0A792A4}" type="slidenum">
              <a:rPr lang="en-US" smtClean="0"/>
              <a:t>‹#›</a:t>
            </a:fld>
            <a:endParaRPr lang="en-US"/>
          </a:p>
        </p:txBody>
      </p:sp>
    </p:spTree>
    <p:extLst>
      <p:ext uri="{BB962C8B-B14F-4D97-AF65-F5344CB8AC3E}">
        <p14:creationId xmlns:p14="http://schemas.microsoft.com/office/powerpoint/2010/main" val="24935457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67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3084" y="274638"/>
            <a:ext cx="7723716" cy="430887"/>
          </a:xfrm>
        </p:spPr>
        <p:txBody>
          <a:bodyPr wrap="square" lIns="0" tIns="0" rIns="182880" bIns="0" anchor="t" anchorCtr="0">
            <a:spAutoFit/>
          </a:bodyPr>
          <a:lstStyle>
            <a:lvl1pPr algn="l">
              <a:defRPr sz="2800" b="0" i="0">
                <a:solidFill>
                  <a:srgbClr val="0037B3"/>
                </a:solidFill>
                <a:latin typeface="Frutiger 65 Bold"/>
                <a:cs typeface="Frutiger 65 Bold"/>
              </a:defRPr>
            </a:lvl1pPr>
          </a:lstStyle>
          <a:p>
            <a:r>
              <a:rPr lang="en-US" dirty="0"/>
              <a:t>Click to edit Master title style</a:t>
            </a:r>
          </a:p>
        </p:txBody>
      </p:sp>
      <p:sp>
        <p:nvSpPr>
          <p:cNvPr id="4" name="Footer Placeholder 3"/>
          <p:cNvSpPr>
            <a:spLocks noGrp="1"/>
          </p:cNvSpPr>
          <p:nvPr>
            <p:ph type="ftr" sz="quarter" idx="11"/>
          </p:nvPr>
        </p:nvSpPr>
        <p:spPr>
          <a:xfrm>
            <a:off x="3069167" y="6356350"/>
            <a:ext cx="5109632" cy="365125"/>
          </a:xfrm>
        </p:spPr>
        <p:txBody>
          <a:bodyPr wrap="none" lIns="0" tIns="0" rIns="0" bIns="0">
            <a:normAutofit/>
          </a:bodyPr>
          <a:lstStyle>
            <a:lvl1pPr algn="r">
              <a:defRPr b="0" i="0">
                <a:solidFill>
                  <a:srgbClr val="0037B3"/>
                </a:solidFill>
                <a:latin typeface="Frutiger 55 Roman"/>
                <a:cs typeface="Frutiger 55 Roman"/>
              </a:defRPr>
            </a:lvl1pPr>
          </a:lstStyle>
          <a:p>
            <a:r>
              <a:rPr lang="en-US" dirty="0"/>
              <a:t>Footer</a:t>
            </a:r>
          </a:p>
        </p:txBody>
      </p:sp>
      <p:sp>
        <p:nvSpPr>
          <p:cNvPr id="5" name="Slide Number Placeholder 4"/>
          <p:cNvSpPr>
            <a:spLocks noGrp="1"/>
          </p:cNvSpPr>
          <p:nvPr>
            <p:ph type="sldNum" sz="quarter" idx="12"/>
          </p:nvPr>
        </p:nvSpPr>
        <p:spPr>
          <a:xfrm>
            <a:off x="8339666" y="6356350"/>
            <a:ext cx="537633" cy="365125"/>
          </a:xfrm>
        </p:spPr>
        <p:txBody>
          <a:bodyPr/>
          <a:lstStyle>
            <a:lvl1pPr>
              <a:defRPr b="0" i="0">
                <a:solidFill>
                  <a:srgbClr val="0037B3"/>
                </a:solidFill>
                <a:latin typeface="Frutiger 65 Bold"/>
                <a:cs typeface="Frutiger 65 Bold"/>
              </a:defRPr>
            </a:lvl1pPr>
          </a:lstStyle>
          <a:p>
            <a:fld id="{45684F08-FABE-9244-8397-0964A81D6D94}" type="slidenum">
              <a:rPr lang="en-US" smtClean="0"/>
              <a:pPr/>
              <a:t>‹#›</a:t>
            </a:fld>
            <a:endParaRPr lang="en-US" dirty="0"/>
          </a:p>
        </p:txBody>
      </p:sp>
      <p:grpSp>
        <p:nvGrpSpPr>
          <p:cNvPr id="7" name="Group 6"/>
          <p:cNvGrpSpPr/>
          <p:nvPr userDrawn="1"/>
        </p:nvGrpSpPr>
        <p:grpSpPr>
          <a:xfrm rot="5400000">
            <a:off x="-22860" y="480060"/>
            <a:ext cx="1078992" cy="118872"/>
            <a:chOff x="539750" y="846666"/>
            <a:chExt cx="4699002" cy="264583"/>
          </a:xfrm>
        </p:grpSpPr>
        <p:sp>
          <p:nvSpPr>
            <p:cNvPr id="8" name="Rectangle 7"/>
            <p:cNvSpPr/>
            <p:nvPr userDrawn="1"/>
          </p:nvSpPr>
          <p:spPr>
            <a:xfrm>
              <a:off x="539750" y="846666"/>
              <a:ext cx="1566334" cy="264583"/>
            </a:xfrm>
            <a:prstGeom prst="rect">
              <a:avLst/>
            </a:prstGeom>
            <a:solidFill>
              <a:srgbClr val="C104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106084" y="846666"/>
              <a:ext cx="1566334" cy="264583"/>
            </a:xfrm>
            <a:prstGeom prst="rect">
              <a:avLst/>
            </a:prstGeom>
            <a:solidFill>
              <a:srgbClr val="EFAA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3672418" y="846666"/>
              <a:ext cx="1566334" cy="264583"/>
            </a:xfrm>
            <a:prstGeom prst="rect">
              <a:avLst/>
            </a:prstGeom>
            <a:solidFill>
              <a:srgbClr val="003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421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989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315045"/>
            <a:ext cx="9144000" cy="118872"/>
            <a:chOff x="539750" y="846666"/>
            <a:chExt cx="4699002" cy="264583"/>
          </a:xfrm>
        </p:grpSpPr>
        <p:sp>
          <p:nvSpPr>
            <p:cNvPr id="8" name="Rectangle 7"/>
            <p:cNvSpPr/>
            <p:nvPr userDrawn="1"/>
          </p:nvSpPr>
          <p:spPr>
            <a:xfrm>
              <a:off x="539750" y="846666"/>
              <a:ext cx="1566334" cy="264583"/>
            </a:xfrm>
            <a:prstGeom prst="rect">
              <a:avLst/>
            </a:prstGeom>
            <a:solidFill>
              <a:srgbClr val="C104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106084" y="846666"/>
              <a:ext cx="1566334" cy="264583"/>
            </a:xfrm>
            <a:prstGeom prst="rect">
              <a:avLst/>
            </a:prstGeom>
            <a:solidFill>
              <a:srgbClr val="EFAA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3672418" y="846666"/>
              <a:ext cx="1566334" cy="264583"/>
            </a:xfrm>
            <a:prstGeom prst="rect">
              <a:avLst/>
            </a:prstGeom>
            <a:solidFill>
              <a:srgbClr val="003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descr="Building rendering.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33917"/>
            <a:ext cx="9144000" cy="2393950"/>
          </a:xfrm>
          <a:prstGeom prst="rect">
            <a:avLst/>
          </a:prstGeom>
        </p:spPr>
      </p:pic>
      <p:cxnSp>
        <p:nvCxnSpPr>
          <p:cNvPr id="13" name="Straight Connector 12"/>
          <p:cNvCxnSpPr/>
          <p:nvPr userDrawn="1"/>
        </p:nvCxnSpPr>
        <p:spPr>
          <a:xfrm>
            <a:off x="5814900" y="6252803"/>
            <a:ext cx="228084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048257" y="6252803"/>
            <a:ext cx="228084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COM small.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048000" y="3337560"/>
            <a:ext cx="3048000" cy="1444752"/>
          </a:xfrm>
          <a:prstGeom prst="rect">
            <a:avLst/>
          </a:prstGeom>
        </p:spPr>
      </p:pic>
    </p:spTree>
    <p:extLst>
      <p:ext uri="{BB962C8B-B14F-4D97-AF65-F5344CB8AC3E}">
        <p14:creationId xmlns:p14="http://schemas.microsoft.com/office/powerpoint/2010/main" val="2055594318"/>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5C36A-8515-C74B-ACCD-80732825ADEF}" type="datetimeFigureOut">
              <a:rPr lang="en-US" smtClean="0"/>
              <a:t>2/13/23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84F08-FABE-9244-8397-0964A81D6D94}" type="slidenum">
              <a:rPr lang="en-US" smtClean="0"/>
              <a:t>‹#›</a:t>
            </a:fld>
            <a:endParaRPr lang="en-US"/>
          </a:p>
        </p:txBody>
      </p:sp>
    </p:spTree>
    <p:extLst>
      <p:ext uri="{BB962C8B-B14F-4D97-AF65-F5344CB8AC3E}">
        <p14:creationId xmlns:p14="http://schemas.microsoft.com/office/powerpoint/2010/main" val="3139480464"/>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315045"/>
            <a:ext cx="9144000" cy="118872"/>
            <a:chOff x="539750" y="846666"/>
            <a:chExt cx="4699002" cy="264583"/>
          </a:xfrm>
        </p:grpSpPr>
        <p:sp>
          <p:nvSpPr>
            <p:cNvPr id="8" name="Rectangle 7"/>
            <p:cNvSpPr/>
            <p:nvPr userDrawn="1"/>
          </p:nvSpPr>
          <p:spPr>
            <a:xfrm>
              <a:off x="539750" y="846666"/>
              <a:ext cx="1566334" cy="264583"/>
            </a:xfrm>
            <a:prstGeom prst="rect">
              <a:avLst/>
            </a:prstGeom>
            <a:solidFill>
              <a:srgbClr val="C104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2106084" y="846666"/>
              <a:ext cx="1566334" cy="264583"/>
            </a:xfrm>
            <a:prstGeom prst="rect">
              <a:avLst/>
            </a:prstGeom>
            <a:solidFill>
              <a:srgbClr val="EFAA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3672418" y="846666"/>
              <a:ext cx="1566334" cy="264583"/>
            </a:xfrm>
            <a:prstGeom prst="rect">
              <a:avLst/>
            </a:prstGeom>
            <a:solidFill>
              <a:srgbClr val="003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1" name="Picture 10" descr="Building rendering.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33917"/>
            <a:ext cx="9144000" cy="2393950"/>
          </a:xfrm>
          <a:prstGeom prst="rect">
            <a:avLst/>
          </a:prstGeom>
        </p:spPr>
      </p:pic>
      <p:cxnSp>
        <p:nvCxnSpPr>
          <p:cNvPr id="13" name="Straight Connector 12"/>
          <p:cNvCxnSpPr/>
          <p:nvPr userDrawn="1"/>
        </p:nvCxnSpPr>
        <p:spPr>
          <a:xfrm>
            <a:off x="5814901" y="6252803"/>
            <a:ext cx="228084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048258" y="6252803"/>
            <a:ext cx="228084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COM small.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048000" y="3337560"/>
            <a:ext cx="3048000" cy="1444752"/>
          </a:xfrm>
          <a:prstGeom prst="rect">
            <a:avLst/>
          </a:prstGeom>
        </p:spPr>
      </p:pic>
    </p:spTree>
    <p:extLst>
      <p:ext uri="{BB962C8B-B14F-4D97-AF65-F5344CB8AC3E}">
        <p14:creationId xmlns:p14="http://schemas.microsoft.com/office/powerpoint/2010/main" val="2260342328"/>
      </p:ext>
    </p:extLst>
  </p:cSld>
  <p:clrMap bg1="lt1" tx1="dk1" bg2="lt2" tx2="dk2" accent1="accent1" accent2="accent2" accent3="accent3" accent4="accent4" accent5="accent5" accent6="accent6" hlink="hlink" folHlink="folHlink"/>
  <p:sldLayoutIdLst>
    <p:sldLayoutId id="2147483722" r:id="rId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sia2.pearsonperspective.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sia2.pearsonperspective.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com.edu/ch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1485900" y="5090661"/>
            <a:ext cx="6172200" cy="646331"/>
          </a:xfrm>
          <a:prstGeom prst="rect">
            <a:avLst/>
          </a:prstGeom>
        </p:spPr>
        <p:txBody>
          <a:bodyPr vert="horz" wrap="square" lIns="0" tIns="0" rIns="0" bIns="0" rtlCol="0" anchor="ctr">
            <a:spAutoFit/>
          </a:bodyPr>
          <a:lstStyle>
            <a:lvl1pPr marL="0" marR="0" indent="0" algn="ctr" defTabSz="457200" rtl="0" eaLnBrk="1" fontAlgn="auto" latinLnBrk="0" hangingPunct="1">
              <a:lnSpc>
                <a:spcPct val="100000"/>
              </a:lnSpc>
              <a:spcBef>
                <a:spcPct val="0"/>
              </a:spcBef>
              <a:spcAft>
                <a:spcPts val="0"/>
              </a:spcAft>
              <a:buClrTx/>
              <a:buSzTx/>
              <a:buFontTx/>
              <a:buNone/>
              <a:tabLst/>
              <a:defRPr sz="3600" b="0" i="0" kern="1200" baseline="0">
                <a:solidFill>
                  <a:schemeClr val="bg1"/>
                </a:solidFill>
                <a:latin typeface="Frutiger 65 Bold"/>
                <a:ea typeface="+mj-ea"/>
                <a:cs typeface="Frutiger 65 Bold"/>
              </a:defRPr>
            </a:lvl1pPr>
          </a:lstStyle>
          <a:p>
            <a:pPr defTabSz="342900"/>
            <a:r>
              <a:rPr lang="en-US" sz="2100" dirty="0">
                <a:solidFill>
                  <a:srgbClr val="0037B3"/>
                </a:solidFill>
              </a:rPr>
              <a:t>Collegiate High School</a:t>
            </a:r>
          </a:p>
          <a:p>
            <a:pPr defTabSz="342900"/>
            <a:r>
              <a:rPr lang="en-US" sz="2100" dirty="0">
                <a:solidFill>
                  <a:srgbClr val="0037B3"/>
                </a:solidFill>
              </a:rPr>
              <a:t>Overview</a:t>
            </a:r>
            <a:endParaRPr lang="en-US" sz="2700" dirty="0">
              <a:solidFill>
                <a:srgbClr val="0037B3"/>
              </a:solidFill>
            </a:endParaRPr>
          </a:p>
        </p:txBody>
      </p:sp>
      <p:sp>
        <p:nvSpPr>
          <p:cNvPr id="2" name="TextBox 1">
            <a:extLst>
              <a:ext uri="{FF2B5EF4-FFF2-40B4-BE49-F238E27FC236}">
                <a16:creationId xmlns:a16="http://schemas.microsoft.com/office/drawing/2014/main" id="{36D3A5B2-3286-F9A2-19D0-CE6EB852D066}"/>
              </a:ext>
            </a:extLst>
          </p:cNvPr>
          <p:cNvSpPr txBox="1"/>
          <p:nvPr/>
        </p:nvSpPr>
        <p:spPr>
          <a:xfrm>
            <a:off x="3677970" y="6016027"/>
            <a:ext cx="1788059" cy="369332"/>
          </a:xfrm>
          <a:prstGeom prst="rect">
            <a:avLst/>
          </a:prstGeom>
          <a:noFill/>
        </p:spPr>
        <p:txBody>
          <a:bodyPr wrap="square" rtlCol="0">
            <a:spAutoFit/>
          </a:bodyPr>
          <a:lstStyle/>
          <a:p>
            <a:r>
              <a:rPr lang="en-US" dirty="0">
                <a:solidFill>
                  <a:srgbClr val="0037B3"/>
                </a:solidFill>
              </a:rPr>
              <a:t>February 9, 2023</a:t>
            </a:r>
          </a:p>
        </p:txBody>
      </p:sp>
    </p:spTree>
    <p:extLst>
      <p:ext uri="{BB962C8B-B14F-4D97-AF65-F5344CB8AC3E}">
        <p14:creationId xmlns:p14="http://schemas.microsoft.com/office/powerpoint/2010/main" val="973585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 tin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C90BA239-9289-F6E5-F41B-38EEDAF65189}"/>
              </a:ext>
            </a:extLst>
          </p:cNvPr>
          <p:cNvPicPr>
            <a:picLocks noChangeAspect="1"/>
          </p:cNvPicPr>
          <p:nvPr/>
        </p:nvPicPr>
        <p:blipFill>
          <a:blip r:embed="rId3"/>
          <a:stretch>
            <a:fillRect/>
          </a:stretch>
        </p:blipFill>
        <p:spPr>
          <a:xfrm>
            <a:off x="606582" y="-1"/>
            <a:ext cx="8624141" cy="6168657"/>
          </a:xfrm>
          <a:prstGeom prst="rect">
            <a:avLst/>
          </a:prstGeom>
        </p:spPr>
      </p:pic>
    </p:spTree>
    <p:extLst>
      <p:ext uri="{BB962C8B-B14F-4D97-AF65-F5344CB8AC3E}">
        <p14:creationId xmlns:p14="http://schemas.microsoft.com/office/powerpoint/2010/main" val="238439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 tin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9" name="Picture 8" descr="A screenshot of a computer&#10;&#10;Description automatically generated">
            <a:extLst>
              <a:ext uri="{FF2B5EF4-FFF2-40B4-BE49-F238E27FC236}">
                <a16:creationId xmlns:a16="http://schemas.microsoft.com/office/drawing/2014/main" id="{23E9A5F1-9532-4013-8183-6048F42FE04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33335" b="28118"/>
          <a:stretch/>
        </p:blipFill>
        <p:spPr>
          <a:xfrm>
            <a:off x="660134" y="639927"/>
            <a:ext cx="8144667" cy="5049673"/>
          </a:xfrm>
          <a:prstGeom prst="rect">
            <a:avLst/>
          </a:prstGeom>
        </p:spPr>
      </p:pic>
    </p:spTree>
    <p:extLst>
      <p:ext uri="{BB962C8B-B14F-4D97-AF65-F5344CB8AC3E}">
        <p14:creationId xmlns:p14="http://schemas.microsoft.com/office/powerpoint/2010/main" val="4213002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 tin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Title 2"/>
          <p:cNvSpPr>
            <a:spLocks noGrp="1"/>
          </p:cNvSpPr>
          <p:nvPr>
            <p:ph type="title"/>
          </p:nvPr>
        </p:nvSpPr>
        <p:spPr>
          <a:xfrm>
            <a:off x="539468" y="246966"/>
            <a:ext cx="8399669" cy="677108"/>
          </a:xfrm>
        </p:spPr>
        <p:txBody>
          <a:bodyPr/>
          <a:lstStyle/>
          <a:p>
            <a:pPr algn="ctr"/>
            <a:r>
              <a:rPr lang="en-US" sz="4400" b="1" dirty="0"/>
              <a:t>2021-2022 College Grades</a:t>
            </a:r>
          </a:p>
        </p:txBody>
      </p:sp>
      <p:sp>
        <p:nvSpPr>
          <p:cNvPr id="10" name="TextBox 9"/>
          <p:cNvSpPr txBox="1"/>
          <p:nvPr/>
        </p:nvSpPr>
        <p:spPr>
          <a:xfrm>
            <a:off x="1819151" y="1400864"/>
            <a:ext cx="641401" cy="338554"/>
          </a:xfrm>
          <a:prstGeom prst="rect">
            <a:avLst/>
          </a:prstGeom>
          <a:noFill/>
        </p:spPr>
        <p:txBody>
          <a:bodyPr wrap="square" rtlCol="0">
            <a:spAutoFit/>
          </a:bodyPr>
          <a:lstStyle/>
          <a:p>
            <a:r>
              <a:rPr lang="en-US" sz="1600" dirty="0"/>
              <a:t>51%</a:t>
            </a:r>
          </a:p>
        </p:txBody>
      </p:sp>
      <p:sp>
        <p:nvSpPr>
          <p:cNvPr id="11" name="TextBox 10"/>
          <p:cNvSpPr txBox="1"/>
          <p:nvPr/>
        </p:nvSpPr>
        <p:spPr>
          <a:xfrm>
            <a:off x="3186125" y="3324231"/>
            <a:ext cx="723582" cy="338554"/>
          </a:xfrm>
          <a:prstGeom prst="rect">
            <a:avLst/>
          </a:prstGeom>
          <a:noFill/>
        </p:spPr>
        <p:txBody>
          <a:bodyPr wrap="square" rtlCol="0">
            <a:spAutoFit/>
          </a:bodyPr>
          <a:lstStyle/>
          <a:p>
            <a:r>
              <a:rPr lang="en-US" sz="1600" dirty="0"/>
              <a:t>25%</a:t>
            </a:r>
          </a:p>
        </p:txBody>
      </p:sp>
      <p:sp>
        <p:nvSpPr>
          <p:cNvPr id="12" name="TextBox 11"/>
          <p:cNvSpPr txBox="1"/>
          <p:nvPr/>
        </p:nvSpPr>
        <p:spPr>
          <a:xfrm>
            <a:off x="4629372" y="3878991"/>
            <a:ext cx="650264" cy="338554"/>
          </a:xfrm>
          <a:prstGeom prst="rect">
            <a:avLst/>
          </a:prstGeom>
          <a:noFill/>
        </p:spPr>
        <p:txBody>
          <a:bodyPr wrap="square" rtlCol="0">
            <a:spAutoFit/>
          </a:bodyPr>
          <a:lstStyle/>
          <a:p>
            <a:r>
              <a:rPr lang="en-US" sz="1600" dirty="0"/>
              <a:t>16%</a:t>
            </a:r>
          </a:p>
        </p:txBody>
      </p:sp>
      <p:sp>
        <p:nvSpPr>
          <p:cNvPr id="13" name="TextBox 12"/>
          <p:cNvSpPr txBox="1"/>
          <p:nvPr/>
        </p:nvSpPr>
        <p:spPr>
          <a:xfrm>
            <a:off x="6079397" y="4909500"/>
            <a:ext cx="457200" cy="338554"/>
          </a:xfrm>
          <a:prstGeom prst="rect">
            <a:avLst/>
          </a:prstGeom>
          <a:noFill/>
        </p:spPr>
        <p:txBody>
          <a:bodyPr wrap="square" rtlCol="0">
            <a:spAutoFit/>
          </a:bodyPr>
          <a:lstStyle/>
          <a:p>
            <a:r>
              <a:rPr lang="en-US" sz="1600" dirty="0"/>
              <a:t>4%</a:t>
            </a:r>
          </a:p>
        </p:txBody>
      </p:sp>
      <p:sp>
        <p:nvSpPr>
          <p:cNvPr id="14" name="TextBox 13"/>
          <p:cNvSpPr txBox="1"/>
          <p:nvPr/>
        </p:nvSpPr>
        <p:spPr>
          <a:xfrm>
            <a:off x="7448736" y="4994965"/>
            <a:ext cx="457200" cy="338554"/>
          </a:xfrm>
          <a:prstGeom prst="rect">
            <a:avLst/>
          </a:prstGeom>
          <a:noFill/>
        </p:spPr>
        <p:txBody>
          <a:bodyPr wrap="square" rtlCol="0">
            <a:spAutoFit/>
          </a:bodyPr>
          <a:lstStyle/>
          <a:p>
            <a:r>
              <a:rPr lang="en-US" sz="1600" dirty="0"/>
              <a:t>3%</a:t>
            </a:r>
          </a:p>
        </p:txBody>
      </p:sp>
      <p:graphicFrame>
        <p:nvGraphicFramePr>
          <p:cNvPr id="2" name="Chart 1">
            <a:extLst>
              <a:ext uri="{FF2B5EF4-FFF2-40B4-BE49-F238E27FC236}">
                <a16:creationId xmlns:a16="http://schemas.microsoft.com/office/drawing/2014/main" id="{23CD8D0B-2BCC-B94D-8BD4-E88A0FFF6F83}"/>
              </a:ext>
            </a:extLst>
          </p:cNvPr>
          <p:cNvGraphicFramePr>
            <a:graphicFrameLocks/>
          </p:cNvGraphicFramePr>
          <p:nvPr>
            <p:extLst>
              <p:ext uri="{D42A27DB-BD31-4B8C-83A1-F6EECF244321}">
                <p14:modId xmlns:p14="http://schemas.microsoft.com/office/powerpoint/2010/main" val="3772128534"/>
              </p:ext>
            </p:extLst>
          </p:nvPr>
        </p:nvGraphicFramePr>
        <p:xfrm>
          <a:off x="477630" y="1207344"/>
          <a:ext cx="8340445" cy="48572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394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 tin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Title 2"/>
          <p:cNvSpPr>
            <a:spLocks noGrp="1"/>
          </p:cNvSpPr>
          <p:nvPr>
            <p:ph type="title"/>
          </p:nvPr>
        </p:nvSpPr>
        <p:spPr>
          <a:xfrm>
            <a:off x="366117" y="218883"/>
            <a:ext cx="8399669" cy="677108"/>
          </a:xfrm>
        </p:spPr>
        <p:txBody>
          <a:bodyPr/>
          <a:lstStyle/>
          <a:p>
            <a:pPr algn="ctr"/>
            <a:r>
              <a:rPr lang="en-US" sz="4400" b="1" dirty="0"/>
              <a:t>Other Components</a:t>
            </a:r>
          </a:p>
        </p:txBody>
      </p:sp>
      <p:sp>
        <p:nvSpPr>
          <p:cNvPr id="10" name="TextBox 9"/>
          <p:cNvSpPr txBox="1"/>
          <p:nvPr/>
        </p:nvSpPr>
        <p:spPr>
          <a:xfrm>
            <a:off x="248356" y="1393622"/>
            <a:ext cx="5008771" cy="391305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b="1" dirty="0">
                <a:solidFill>
                  <a:srgbClr val="0037B3"/>
                </a:solidFill>
                <a:latin typeface="12 Frutiger* 65 Bold   07103"/>
              </a:rPr>
              <a:t>College Workshops/Seminars</a:t>
            </a:r>
          </a:p>
          <a:p>
            <a:pPr marL="342900" indent="-342900">
              <a:lnSpc>
                <a:spcPct val="150000"/>
              </a:lnSpc>
              <a:buFont typeface="Arial" panose="020B0604020202020204" pitchFamily="34" charset="0"/>
              <a:buChar char="•"/>
            </a:pPr>
            <a:r>
              <a:rPr lang="en-US" sz="2400" b="1" dirty="0">
                <a:solidFill>
                  <a:srgbClr val="0037B3"/>
                </a:solidFill>
                <a:latin typeface="12 Frutiger* 65 Bold   07103"/>
              </a:rPr>
              <a:t>Employability Skills</a:t>
            </a:r>
          </a:p>
          <a:p>
            <a:pPr marL="342900" indent="-342900">
              <a:lnSpc>
                <a:spcPct val="150000"/>
              </a:lnSpc>
              <a:buFont typeface="Arial" panose="020B0604020202020204" pitchFamily="34" charset="0"/>
              <a:buChar char="•"/>
            </a:pPr>
            <a:r>
              <a:rPr lang="en-US" sz="2400" b="1" dirty="0">
                <a:solidFill>
                  <a:srgbClr val="0037B3"/>
                </a:solidFill>
                <a:latin typeface="12 Frutiger* 65 Bold   07103"/>
              </a:rPr>
              <a:t>Portfolios</a:t>
            </a:r>
          </a:p>
          <a:p>
            <a:pPr marL="342900" indent="-342900">
              <a:lnSpc>
                <a:spcPct val="150000"/>
              </a:lnSpc>
              <a:buFont typeface="Arial" panose="020B0604020202020204" pitchFamily="34" charset="0"/>
              <a:buChar char="•"/>
            </a:pPr>
            <a:r>
              <a:rPr lang="en-US" sz="2400" b="1" dirty="0">
                <a:solidFill>
                  <a:srgbClr val="0037B3"/>
                </a:solidFill>
                <a:latin typeface="12 Frutiger* 65 Bold   07103"/>
              </a:rPr>
              <a:t>CHS Success Course</a:t>
            </a:r>
          </a:p>
          <a:p>
            <a:pPr marL="342900" indent="-342900">
              <a:lnSpc>
                <a:spcPct val="150000"/>
              </a:lnSpc>
              <a:buFont typeface="Arial" panose="020B0604020202020204" pitchFamily="34" charset="0"/>
              <a:buChar char="•"/>
            </a:pPr>
            <a:r>
              <a:rPr lang="en-US" sz="2400" b="1" dirty="0">
                <a:solidFill>
                  <a:srgbClr val="0037B3"/>
                </a:solidFill>
                <a:latin typeface="12 Frutiger* 65 Bold   07103"/>
              </a:rPr>
              <a:t>Extra-curricular activities</a:t>
            </a:r>
          </a:p>
          <a:p>
            <a:pPr marL="342900" indent="-342900">
              <a:lnSpc>
                <a:spcPct val="150000"/>
              </a:lnSpc>
              <a:buFont typeface="Arial" panose="020B0604020202020204" pitchFamily="34" charset="0"/>
              <a:buChar char="•"/>
            </a:pPr>
            <a:r>
              <a:rPr lang="en-US" sz="2400" b="1" dirty="0">
                <a:solidFill>
                  <a:srgbClr val="0037B3"/>
                </a:solidFill>
                <a:latin typeface="12 Frutiger* 65 Bold   07103"/>
              </a:rPr>
              <a:t>University, educational, community events</a:t>
            </a:r>
          </a:p>
        </p:txBody>
      </p:sp>
      <p:pic>
        <p:nvPicPr>
          <p:cNvPr id="2" name="Picture 1">
            <a:extLst>
              <a:ext uri="{FF2B5EF4-FFF2-40B4-BE49-F238E27FC236}">
                <a16:creationId xmlns:a16="http://schemas.microsoft.com/office/drawing/2014/main" id="{CDB1A93F-1F1A-9EA5-7226-81803D998EB7}"/>
              </a:ext>
            </a:extLst>
          </p:cNvPr>
          <p:cNvPicPr>
            <a:picLocks noChangeAspect="1"/>
          </p:cNvPicPr>
          <p:nvPr/>
        </p:nvPicPr>
        <p:blipFill>
          <a:blip r:embed="rId3"/>
          <a:stretch>
            <a:fillRect/>
          </a:stretch>
        </p:blipFill>
        <p:spPr>
          <a:xfrm>
            <a:off x="4219607" y="2124293"/>
            <a:ext cx="4676037" cy="3182388"/>
          </a:xfrm>
          <a:prstGeom prst="rect">
            <a:avLst/>
          </a:prstGeom>
        </p:spPr>
      </p:pic>
    </p:spTree>
    <p:extLst>
      <p:ext uri="{BB962C8B-B14F-4D97-AF65-F5344CB8AC3E}">
        <p14:creationId xmlns:p14="http://schemas.microsoft.com/office/powerpoint/2010/main" val="253600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 tin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Title 2"/>
          <p:cNvSpPr>
            <a:spLocks noGrp="1"/>
          </p:cNvSpPr>
          <p:nvPr>
            <p:ph type="title"/>
          </p:nvPr>
        </p:nvSpPr>
        <p:spPr>
          <a:xfrm>
            <a:off x="366117" y="258479"/>
            <a:ext cx="8399669" cy="677108"/>
          </a:xfrm>
        </p:spPr>
        <p:txBody>
          <a:bodyPr/>
          <a:lstStyle/>
          <a:p>
            <a:pPr algn="ctr"/>
            <a:r>
              <a:rPr lang="en-US" sz="4400" b="1" dirty="0"/>
              <a:t>Critical Success Factors</a:t>
            </a:r>
          </a:p>
        </p:txBody>
      </p:sp>
      <p:sp>
        <p:nvSpPr>
          <p:cNvPr id="9" name="TextBox 8"/>
          <p:cNvSpPr txBox="1"/>
          <p:nvPr/>
        </p:nvSpPr>
        <p:spPr>
          <a:xfrm>
            <a:off x="785687" y="1854356"/>
            <a:ext cx="7560527" cy="3244158"/>
          </a:xfrm>
          <a:prstGeom prst="rect">
            <a:avLst/>
          </a:prstGeom>
          <a:noFill/>
        </p:spPr>
        <p:txBody>
          <a:bodyPr wrap="square" rtlCol="0">
            <a:spAutoFit/>
          </a:bodyPr>
          <a:lstStyle/>
          <a:p>
            <a:pPr algn="ctr">
              <a:lnSpc>
                <a:spcPct val="150000"/>
              </a:lnSpc>
            </a:pPr>
            <a:r>
              <a:rPr lang="en-US" sz="2800" b="1" dirty="0">
                <a:solidFill>
                  <a:srgbClr val="0037B3"/>
                </a:solidFill>
                <a:latin typeface="12 Frutiger* 65 Bold   07103"/>
              </a:rPr>
              <a:t>High Academic Standards</a:t>
            </a:r>
          </a:p>
          <a:p>
            <a:pPr algn="ctr">
              <a:lnSpc>
                <a:spcPct val="150000"/>
              </a:lnSpc>
            </a:pPr>
            <a:r>
              <a:rPr lang="en-US" sz="2800" b="1" dirty="0">
                <a:solidFill>
                  <a:srgbClr val="0037B3"/>
                </a:solidFill>
                <a:latin typeface="12 Frutiger* 65 Bold   07103"/>
              </a:rPr>
              <a:t>Maturity</a:t>
            </a:r>
          </a:p>
          <a:p>
            <a:pPr algn="ctr">
              <a:lnSpc>
                <a:spcPct val="150000"/>
              </a:lnSpc>
            </a:pPr>
            <a:r>
              <a:rPr lang="en-US" sz="2800" b="1" dirty="0">
                <a:solidFill>
                  <a:srgbClr val="0037B3"/>
                </a:solidFill>
                <a:latin typeface="12 Frutiger* 65 Bold   07103"/>
              </a:rPr>
              <a:t>Self-Motivation</a:t>
            </a:r>
          </a:p>
          <a:p>
            <a:pPr algn="ctr">
              <a:lnSpc>
                <a:spcPct val="150000"/>
              </a:lnSpc>
            </a:pPr>
            <a:r>
              <a:rPr lang="en-US" sz="2800" b="1" dirty="0">
                <a:solidFill>
                  <a:srgbClr val="0037B3"/>
                </a:solidFill>
                <a:latin typeface="12 Frutiger* 65 Bold   07103"/>
              </a:rPr>
              <a:t>Responsibility</a:t>
            </a:r>
          </a:p>
          <a:p>
            <a:pPr algn="ctr">
              <a:lnSpc>
                <a:spcPct val="150000"/>
              </a:lnSpc>
            </a:pPr>
            <a:r>
              <a:rPr lang="en-US" sz="2800" b="1" dirty="0">
                <a:solidFill>
                  <a:srgbClr val="0037B3"/>
                </a:solidFill>
                <a:latin typeface="12 Frutiger* 65 Bold   07103"/>
              </a:rPr>
              <a:t>Goal Oriented</a:t>
            </a:r>
          </a:p>
        </p:txBody>
      </p:sp>
    </p:spTree>
    <p:extLst>
      <p:ext uri="{BB962C8B-B14F-4D97-AF65-F5344CB8AC3E}">
        <p14:creationId xmlns:p14="http://schemas.microsoft.com/office/powerpoint/2010/main" val="2618454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 tin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Title 2"/>
          <p:cNvSpPr>
            <a:spLocks noGrp="1"/>
          </p:cNvSpPr>
          <p:nvPr>
            <p:ph type="title"/>
          </p:nvPr>
        </p:nvSpPr>
        <p:spPr>
          <a:xfrm>
            <a:off x="366117" y="218883"/>
            <a:ext cx="8399669" cy="677108"/>
          </a:xfrm>
        </p:spPr>
        <p:txBody>
          <a:bodyPr/>
          <a:lstStyle/>
          <a:p>
            <a:pPr algn="ctr"/>
            <a:r>
              <a:rPr lang="en-US" sz="4400" b="1" dirty="0"/>
              <a:t>Nu Psi</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21080314">
            <a:off x="271056" y="1838580"/>
            <a:ext cx="5759801" cy="31808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6125764" y="1775731"/>
            <a:ext cx="3421538" cy="391305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b="1" dirty="0">
                <a:solidFill>
                  <a:srgbClr val="0037B3"/>
                </a:solidFill>
                <a:latin typeface="12 Frutiger* 65 Bold   07103"/>
              </a:rPr>
              <a:t>Heart Walk</a:t>
            </a:r>
          </a:p>
          <a:p>
            <a:pPr marL="342900" indent="-342900">
              <a:lnSpc>
                <a:spcPct val="150000"/>
              </a:lnSpc>
              <a:buFont typeface="Arial" panose="020B0604020202020204" pitchFamily="34" charset="0"/>
              <a:buChar char="•"/>
            </a:pPr>
            <a:r>
              <a:rPr lang="en-US" sz="2400" b="1" dirty="0">
                <a:solidFill>
                  <a:srgbClr val="0037B3"/>
                </a:solidFill>
                <a:latin typeface="12 Frutiger* 65 Bold   07103"/>
              </a:rPr>
              <a:t>Ronald McDonald House</a:t>
            </a:r>
          </a:p>
          <a:p>
            <a:pPr marL="342900" indent="-342900">
              <a:lnSpc>
                <a:spcPct val="150000"/>
              </a:lnSpc>
              <a:buFont typeface="Arial" panose="020B0604020202020204" pitchFamily="34" charset="0"/>
              <a:buChar char="•"/>
            </a:pPr>
            <a:r>
              <a:rPr lang="en-US" sz="2400" b="1" dirty="0">
                <a:solidFill>
                  <a:srgbClr val="0037B3"/>
                </a:solidFill>
                <a:latin typeface="12 Frutiger* 65 Bold   07103"/>
              </a:rPr>
              <a:t>Toy drives</a:t>
            </a:r>
          </a:p>
          <a:p>
            <a:pPr marL="342900" indent="-342900">
              <a:lnSpc>
                <a:spcPct val="150000"/>
              </a:lnSpc>
              <a:buFont typeface="Arial" panose="020B0604020202020204" pitchFamily="34" charset="0"/>
              <a:buChar char="•"/>
            </a:pPr>
            <a:r>
              <a:rPr lang="en-US" sz="2400" b="1" dirty="0">
                <a:solidFill>
                  <a:srgbClr val="0037B3"/>
                </a:solidFill>
                <a:latin typeface="12 Frutiger* 65 Bold   07103"/>
              </a:rPr>
              <a:t>Food drives</a:t>
            </a:r>
          </a:p>
          <a:p>
            <a:pPr marL="342900" indent="-342900">
              <a:lnSpc>
                <a:spcPct val="150000"/>
              </a:lnSpc>
              <a:buFont typeface="Arial" panose="020B0604020202020204" pitchFamily="34" charset="0"/>
              <a:buChar char="•"/>
            </a:pPr>
            <a:r>
              <a:rPr lang="en-US" sz="2400" b="1" dirty="0">
                <a:solidFill>
                  <a:srgbClr val="0037B3"/>
                </a:solidFill>
                <a:latin typeface="12 Frutiger* 65 Bold   07103"/>
              </a:rPr>
              <a:t>Cards for Texas Children’s Hospital</a:t>
            </a:r>
          </a:p>
        </p:txBody>
      </p:sp>
    </p:spTree>
    <p:extLst>
      <p:ext uri="{BB962C8B-B14F-4D97-AF65-F5344CB8AC3E}">
        <p14:creationId xmlns:p14="http://schemas.microsoft.com/office/powerpoint/2010/main" val="113584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4BC7-5694-4881-A19E-5AC00B016335}"/>
              </a:ext>
            </a:extLst>
          </p:cNvPr>
          <p:cNvSpPr>
            <a:spLocks noGrp="1"/>
          </p:cNvSpPr>
          <p:nvPr>
            <p:ph type="title"/>
          </p:nvPr>
        </p:nvSpPr>
        <p:spPr>
          <a:xfrm>
            <a:off x="963084" y="274638"/>
            <a:ext cx="7918366" cy="615553"/>
          </a:xfrm>
        </p:spPr>
        <p:txBody>
          <a:bodyPr/>
          <a:lstStyle/>
          <a:p>
            <a:r>
              <a:rPr lang="en-US" sz="4000" dirty="0"/>
              <a:t>Opening Doors Promise Scholarship</a:t>
            </a:r>
          </a:p>
        </p:txBody>
      </p:sp>
      <p:sp>
        <p:nvSpPr>
          <p:cNvPr id="4" name="TextBox 3">
            <a:extLst>
              <a:ext uri="{FF2B5EF4-FFF2-40B4-BE49-F238E27FC236}">
                <a16:creationId xmlns:a16="http://schemas.microsoft.com/office/drawing/2014/main" id="{D715D2AD-99BC-43FE-A5E9-6F91CFB7078C}"/>
              </a:ext>
            </a:extLst>
          </p:cNvPr>
          <p:cNvSpPr txBox="1"/>
          <p:nvPr/>
        </p:nvSpPr>
        <p:spPr>
          <a:xfrm>
            <a:off x="836335" y="1267485"/>
            <a:ext cx="7849354" cy="4985980"/>
          </a:xfrm>
          <a:prstGeom prst="rect">
            <a:avLst/>
          </a:prstGeom>
          <a:noFill/>
        </p:spPr>
        <p:txBody>
          <a:bodyPr wrap="square" rtlCol="0">
            <a:spAutoFit/>
          </a:bodyPr>
          <a:lstStyle/>
          <a:p>
            <a:pPr marL="457200" indent="-457200" algn="l">
              <a:buFont typeface="Arial" panose="020B0604020202020204" pitchFamily="34" charset="0"/>
              <a:buChar char="•"/>
            </a:pPr>
            <a:r>
              <a:rPr lang="en-US" sz="2800" b="0" i="0" dirty="0">
                <a:solidFill>
                  <a:srgbClr val="0037B3"/>
                </a:solidFill>
                <a:effectLst/>
                <a:latin typeface="PT Sans" panose="020B0604020202020204" pitchFamily="34" charset="0"/>
              </a:rPr>
              <a:t>What is it?</a:t>
            </a:r>
          </a:p>
          <a:p>
            <a:pPr marL="285750" indent="-285750" algn="l">
              <a:buFont typeface="Arial" panose="020B0604020202020204" pitchFamily="34" charset="0"/>
              <a:buChar char="•"/>
            </a:pPr>
            <a:endParaRPr lang="en-US" b="0" i="0" dirty="0">
              <a:solidFill>
                <a:srgbClr val="0037B3"/>
              </a:solidFill>
              <a:effectLst/>
              <a:latin typeface="+mj-lt"/>
            </a:endParaRPr>
          </a:p>
          <a:p>
            <a:pPr algn="l"/>
            <a:r>
              <a:rPr lang="en-US" b="0" i="0" dirty="0">
                <a:solidFill>
                  <a:srgbClr val="0037B3"/>
                </a:solidFill>
                <a:effectLst/>
                <a:latin typeface="PT Sans" panose="020B0604020202020204" pitchFamily="34" charset="0"/>
              </a:rPr>
              <a:t>The Opening Doors Promise Scholarship is a “last-dollar” scholarship opportunity that covers the cost of tuition and fees for any eligible graduating high school student pursuing full-time studies at COM.</a:t>
            </a:r>
          </a:p>
          <a:p>
            <a:pPr algn="l"/>
            <a:endParaRPr lang="en-US" b="0" i="0" dirty="0">
              <a:solidFill>
                <a:srgbClr val="0037B3"/>
              </a:solidFill>
              <a:effectLst/>
              <a:latin typeface="PT Sans" panose="020B0604020202020204" pitchFamily="34" charset="0"/>
            </a:endParaRPr>
          </a:p>
          <a:p>
            <a:pPr algn="l"/>
            <a:r>
              <a:rPr lang="en-US" b="0" i="0" dirty="0">
                <a:solidFill>
                  <a:srgbClr val="0037B3"/>
                </a:solidFill>
                <a:effectLst/>
                <a:latin typeface="PT Sans" panose="020B0604020202020204" pitchFamily="34" charset="0"/>
              </a:rPr>
              <a:t>Participating students can earn an associate degree or complete a workforce training certificate program.</a:t>
            </a:r>
          </a:p>
          <a:p>
            <a:endParaRPr lang="en-US" dirty="0"/>
          </a:p>
          <a:p>
            <a:pPr marL="457200" indent="-457200" algn="l">
              <a:buFont typeface="Arial" panose="020B0604020202020204" pitchFamily="34" charset="0"/>
              <a:buChar char="•"/>
            </a:pPr>
            <a:r>
              <a:rPr lang="en-US" sz="2800" i="0" dirty="0">
                <a:solidFill>
                  <a:srgbClr val="0037B3"/>
                </a:solidFill>
                <a:effectLst/>
                <a:latin typeface="PT Sans" panose="020B0503020203020204" pitchFamily="34" charset="0"/>
              </a:rPr>
              <a:t>Participating Communities</a:t>
            </a:r>
          </a:p>
          <a:p>
            <a:pPr marL="457200" indent="-457200">
              <a:buFont typeface="Arial" panose="020B0604020202020204" pitchFamily="34" charset="0"/>
              <a:buChar char="•"/>
            </a:pPr>
            <a:endParaRPr lang="en-US" dirty="0">
              <a:solidFill>
                <a:srgbClr val="0037B3"/>
              </a:solidFill>
            </a:endParaRPr>
          </a:p>
          <a:p>
            <a:pPr algn="l"/>
            <a:r>
              <a:rPr lang="en-US" b="0" i="0" dirty="0">
                <a:solidFill>
                  <a:srgbClr val="0037B3"/>
                </a:solidFill>
                <a:effectLst/>
                <a:latin typeface="PT Sans" panose="020B0503020203020204" pitchFamily="34" charset="0"/>
              </a:rPr>
              <a:t>		Texas City</a:t>
            </a:r>
          </a:p>
          <a:p>
            <a:pPr algn="l"/>
            <a:r>
              <a:rPr lang="en-US" b="0" i="0" dirty="0">
                <a:solidFill>
                  <a:srgbClr val="0037B3"/>
                </a:solidFill>
                <a:effectLst/>
                <a:latin typeface="PT Sans" panose="020B0503020203020204" pitchFamily="34" charset="0"/>
              </a:rPr>
              <a:t>		La Marque</a:t>
            </a:r>
          </a:p>
          <a:p>
            <a:pPr algn="l"/>
            <a:r>
              <a:rPr lang="en-US" b="0" i="0" dirty="0">
                <a:solidFill>
                  <a:srgbClr val="0037B3"/>
                </a:solidFill>
                <a:effectLst/>
                <a:latin typeface="PT Sans" panose="020B0503020203020204" pitchFamily="34" charset="0"/>
              </a:rPr>
              <a:t>		Hitchcock</a:t>
            </a:r>
          </a:p>
          <a:p>
            <a:pPr algn="l"/>
            <a:r>
              <a:rPr lang="en-US" b="0" i="0" dirty="0">
                <a:solidFill>
                  <a:srgbClr val="0037B3"/>
                </a:solidFill>
                <a:effectLst/>
                <a:latin typeface="PT Sans" panose="020B0503020203020204" pitchFamily="34" charset="0"/>
              </a:rPr>
              <a:t>		Santa Fe</a:t>
            </a:r>
          </a:p>
          <a:p>
            <a:pPr algn="l"/>
            <a:r>
              <a:rPr lang="en-US" b="0" i="0" dirty="0">
                <a:solidFill>
                  <a:srgbClr val="0037B3"/>
                </a:solidFill>
                <a:effectLst/>
                <a:latin typeface="PT Sans" panose="020B0503020203020204" pitchFamily="34" charset="0"/>
              </a:rPr>
              <a:t>		Dickinson</a:t>
            </a:r>
          </a:p>
        </p:txBody>
      </p:sp>
    </p:spTree>
    <p:extLst>
      <p:ext uri="{BB962C8B-B14F-4D97-AF65-F5344CB8AC3E}">
        <p14:creationId xmlns:p14="http://schemas.microsoft.com/office/powerpoint/2010/main" val="3636056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 tin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568390" y="751344"/>
            <a:ext cx="4007553" cy="5632311"/>
          </a:xfrm>
          <a:prstGeom prst="rect">
            <a:avLst/>
          </a:prstGeom>
          <a:noFill/>
        </p:spPr>
        <p:txBody>
          <a:bodyPr wrap="square" rtlCol="0">
            <a:spAutoFit/>
          </a:bodyPr>
          <a:lstStyle/>
          <a:p>
            <a:r>
              <a:rPr lang="en-US" dirty="0">
                <a:solidFill>
                  <a:srgbClr val="0037B3"/>
                </a:solidFill>
              </a:rPr>
              <a:t>Participation of Dickinson ISD students in Collegiate High School continues to increase each year.  Students' complete courses at College of the Mainland that meet high school requirements and earn college credit at the same time.  Many of our students graduate with an Associate of Arts degree before they receive their high school diploma.  Collegiate High School provides our students with the challenge of college-level work, and it provides guidance and support to help students transition to college life.  In addition, students and parents save a substantial amount of money on tuition because of our partnership with College of the Mainland.</a:t>
            </a:r>
          </a:p>
          <a:p>
            <a:r>
              <a:rPr lang="en-US" dirty="0">
                <a:solidFill>
                  <a:srgbClr val="0037B3"/>
                </a:solidFill>
                <a:latin typeface="Calibri" panose="020F0502020204030204" pitchFamily="34" charset="0"/>
                <a:ea typeface="Calibri" panose="020F0502020204030204" pitchFamily="34" charset="0"/>
                <a:cs typeface="Times New Roman" panose="02020603050405020304" pitchFamily="18" charset="0"/>
              </a:rPr>
              <a:t>				Carla Voelkel</a:t>
            </a:r>
          </a:p>
          <a:p>
            <a:r>
              <a:rPr lang="en-US" dirty="0">
                <a:solidFill>
                  <a:srgbClr val="0037B3"/>
                </a:solidFill>
                <a:latin typeface="Calibri" panose="020F0502020204030204" pitchFamily="34" charset="0"/>
                <a:ea typeface="Calibri" panose="020F0502020204030204" pitchFamily="34" charset="0"/>
                <a:cs typeface="Times New Roman" panose="02020603050405020304" pitchFamily="18" charset="0"/>
              </a:rPr>
              <a:t>				Superintendent</a:t>
            </a:r>
          </a:p>
          <a:p>
            <a:r>
              <a:rPr lang="en-US" dirty="0">
                <a:solidFill>
                  <a:srgbClr val="0037B3"/>
                </a:solidFill>
                <a:latin typeface="Calibri" panose="020F0502020204030204" pitchFamily="34" charset="0"/>
                <a:ea typeface="Calibri" panose="020F0502020204030204" pitchFamily="34" charset="0"/>
                <a:cs typeface="Times New Roman" panose="02020603050405020304" pitchFamily="18" charset="0"/>
              </a:rPr>
              <a:t>				Dickinson ISD</a:t>
            </a:r>
          </a:p>
        </p:txBody>
      </p:sp>
      <p:pic>
        <p:nvPicPr>
          <p:cNvPr id="4" name="Picture 3">
            <a:extLst>
              <a:ext uri="{FF2B5EF4-FFF2-40B4-BE49-F238E27FC236}">
                <a16:creationId xmlns:a16="http://schemas.microsoft.com/office/drawing/2014/main" id="{D3C3C969-4162-453C-B02F-768C4D47374D}"/>
              </a:ext>
            </a:extLst>
          </p:cNvPr>
          <p:cNvPicPr>
            <a:picLocks noChangeAspect="1"/>
          </p:cNvPicPr>
          <p:nvPr/>
        </p:nvPicPr>
        <p:blipFill>
          <a:blip r:embed="rId3"/>
          <a:stretch>
            <a:fillRect/>
          </a:stretch>
        </p:blipFill>
        <p:spPr>
          <a:xfrm>
            <a:off x="4720899" y="825643"/>
            <a:ext cx="4186033" cy="5010713"/>
          </a:xfrm>
          <a:prstGeom prst="rect">
            <a:avLst/>
          </a:prstGeom>
        </p:spPr>
      </p:pic>
    </p:spTree>
    <p:extLst>
      <p:ext uri="{BB962C8B-B14F-4D97-AF65-F5344CB8AC3E}">
        <p14:creationId xmlns:p14="http://schemas.microsoft.com/office/powerpoint/2010/main" val="1455520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 tin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754027" y="1058759"/>
            <a:ext cx="8053112" cy="4524315"/>
          </a:xfrm>
          <a:prstGeom prst="rect">
            <a:avLst/>
          </a:prstGeom>
          <a:noFill/>
        </p:spPr>
        <p:txBody>
          <a:bodyPr wrap="square" rtlCol="0">
            <a:spAutoFit/>
          </a:bodyPr>
          <a:lstStyle/>
          <a:p>
            <a:r>
              <a:rPr lang="en-US" sz="2400" b="1" dirty="0">
                <a:solidFill>
                  <a:srgbClr val="0037B3"/>
                </a:solidFill>
              </a:rPr>
              <a:t>Contact Information:</a:t>
            </a:r>
          </a:p>
          <a:p>
            <a:r>
              <a:rPr lang="en-US" sz="2400" dirty="0">
                <a:solidFill>
                  <a:srgbClr val="0037B3"/>
                </a:solidFill>
              </a:rPr>
              <a:t>Sandi Belcher, Director</a:t>
            </a:r>
          </a:p>
          <a:p>
            <a:r>
              <a:rPr lang="en-US" sz="2400" dirty="0">
                <a:solidFill>
                  <a:srgbClr val="0037B3"/>
                </a:solidFill>
              </a:rPr>
              <a:t>409-933-8158</a:t>
            </a:r>
          </a:p>
          <a:p>
            <a:endParaRPr lang="en-US" sz="2400" dirty="0">
              <a:solidFill>
                <a:srgbClr val="0037B3"/>
              </a:solidFill>
            </a:endParaRPr>
          </a:p>
          <a:p>
            <a:r>
              <a:rPr lang="en-US" sz="2400" dirty="0">
                <a:solidFill>
                  <a:srgbClr val="0037B3"/>
                </a:solidFill>
              </a:rPr>
              <a:t>Ramona Wadding, Administrative Assistant</a:t>
            </a:r>
          </a:p>
          <a:p>
            <a:r>
              <a:rPr lang="en-US" sz="2400" dirty="0">
                <a:solidFill>
                  <a:srgbClr val="0037B3"/>
                </a:solidFill>
              </a:rPr>
              <a:t>409-933-8169</a:t>
            </a:r>
          </a:p>
          <a:p>
            <a:endParaRPr lang="en-US" sz="2400" b="1" dirty="0">
              <a:solidFill>
                <a:srgbClr val="0037B3"/>
              </a:solidFill>
            </a:endParaRPr>
          </a:p>
          <a:p>
            <a:r>
              <a:rPr lang="en-US" sz="2400" b="1" dirty="0">
                <a:solidFill>
                  <a:srgbClr val="0037B3"/>
                </a:solidFill>
              </a:rPr>
              <a:t>CHS Application:</a:t>
            </a:r>
          </a:p>
          <a:p>
            <a:r>
              <a:rPr lang="en-US" sz="2400" dirty="0">
                <a:solidFill>
                  <a:srgbClr val="0037B3"/>
                </a:solidFill>
              </a:rPr>
              <a:t>www.com.edu/chs (link is towards the bottom on left side)</a:t>
            </a:r>
          </a:p>
          <a:p>
            <a:endParaRPr lang="en-US" sz="2400" dirty="0">
              <a:solidFill>
                <a:srgbClr val="0037B3"/>
              </a:solidFill>
            </a:endParaRPr>
          </a:p>
          <a:p>
            <a:r>
              <a:rPr lang="en-US" sz="2400" b="1" dirty="0">
                <a:solidFill>
                  <a:srgbClr val="0037B3"/>
                </a:solidFill>
              </a:rPr>
              <a:t>TSIA2 Practice Test Sites:</a:t>
            </a:r>
          </a:p>
          <a:p>
            <a:r>
              <a:rPr lang="en-US" sz="2400" dirty="0">
                <a:solidFill>
                  <a:srgbClr val="0037B3"/>
                </a:solidFill>
                <a:hlinkClick r:id="rId3"/>
              </a:rPr>
              <a:t>https://tsia2.pearsonperspective.com</a:t>
            </a:r>
            <a:r>
              <a:rPr lang="en-US" sz="2400" dirty="0">
                <a:solidFill>
                  <a:srgbClr val="0037B3"/>
                </a:solidFill>
              </a:rPr>
              <a:t> </a:t>
            </a:r>
          </a:p>
        </p:txBody>
      </p:sp>
    </p:spTree>
    <p:extLst>
      <p:ext uri="{BB962C8B-B14F-4D97-AF65-F5344CB8AC3E}">
        <p14:creationId xmlns:p14="http://schemas.microsoft.com/office/powerpoint/2010/main" val="168928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 tin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9" name="Title 2"/>
          <p:cNvSpPr>
            <a:spLocks noGrp="1"/>
          </p:cNvSpPr>
          <p:nvPr>
            <p:ph type="title"/>
          </p:nvPr>
        </p:nvSpPr>
        <p:spPr>
          <a:xfrm>
            <a:off x="477630" y="274430"/>
            <a:ext cx="8399669" cy="1354217"/>
          </a:xfrm>
        </p:spPr>
        <p:txBody>
          <a:bodyPr/>
          <a:lstStyle/>
          <a:p>
            <a:pPr algn="ctr"/>
            <a:r>
              <a:rPr lang="en-US" sz="4400" b="1" dirty="0"/>
              <a:t>Participating Local Education Agencies</a:t>
            </a:r>
          </a:p>
        </p:txBody>
      </p:sp>
      <p:sp>
        <p:nvSpPr>
          <p:cNvPr id="10" name="TextBox 9"/>
          <p:cNvSpPr txBox="1"/>
          <p:nvPr/>
        </p:nvSpPr>
        <p:spPr>
          <a:xfrm>
            <a:off x="187697" y="2195629"/>
            <a:ext cx="5733601" cy="3416320"/>
          </a:xfrm>
          <a:prstGeom prst="rect">
            <a:avLst/>
          </a:prstGeom>
          <a:noFill/>
        </p:spPr>
        <p:txBody>
          <a:bodyPr wrap="square" rtlCol="0">
            <a:spAutoFit/>
          </a:bodyPr>
          <a:lstStyle/>
          <a:p>
            <a:r>
              <a:rPr lang="en-US" sz="2400" dirty="0">
                <a:solidFill>
                  <a:srgbClr val="0037B3"/>
                </a:solidFill>
                <a:latin typeface="12 Frutiger* 65 Bold   07103"/>
              </a:rPr>
              <a:t>Clear Creek ISD</a:t>
            </a:r>
          </a:p>
          <a:p>
            <a:r>
              <a:rPr lang="en-US" sz="2400" dirty="0">
                <a:solidFill>
                  <a:srgbClr val="0037B3"/>
                </a:solidFill>
                <a:latin typeface="12 Frutiger* 65 Bold   07103"/>
              </a:rPr>
              <a:t>Dickinson ISD</a:t>
            </a:r>
          </a:p>
          <a:p>
            <a:r>
              <a:rPr lang="en-US" sz="2400" dirty="0">
                <a:solidFill>
                  <a:srgbClr val="0037B3"/>
                </a:solidFill>
                <a:latin typeface="12 Frutiger* 65 Bold   07103"/>
              </a:rPr>
              <a:t>Friendswood ISD</a:t>
            </a:r>
          </a:p>
          <a:p>
            <a:r>
              <a:rPr lang="en-US" sz="2400" dirty="0">
                <a:solidFill>
                  <a:srgbClr val="0037B3"/>
                </a:solidFill>
                <a:latin typeface="12 Frutiger* 65 Bold   07103"/>
              </a:rPr>
              <a:t>Hitchcock ISD</a:t>
            </a:r>
          </a:p>
          <a:p>
            <a:r>
              <a:rPr lang="en-US" sz="2400" dirty="0">
                <a:solidFill>
                  <a:srgbClr val="0037B3"/>
                </a:solidFill>
                <a:latin typeface="12 Frutiger* 65 Bold   07103"/>
              </a:rPr>
              <a:t>Odyssey Academy</a:t>
            </a:r>
          </a:p>
          <a:p>
            <a:r>
              <a:rPr lang="en-US" sz="2400" dirty="0">
                <a:solidFill>
                  <a:srgbClr val="0037B3"/>
                </a:solidFill>
                <a:latin typeface="12 Frutiger* 65 Bold   07103"/>
              </a:rPr>
              <a:t>Santa Fe ISD</a:t>
            </a:r>
          </a:p>
          <a:p>
            <a:r>
              <a:rPr lang="en-US" sz="2400" dirty="0">
                <a:solidFill>
                  <a:srgbClr val="0037B3"/>
                </a:solidFill>
                <a:latin typeface="12 Frutiger* 65 Bold   07103"/>
              </a:rPr>
              <a:t>Texas City ISD</a:t>
            </a:r>
          </a:p>
          <a:p>
            <a:endParaRPr lang="en-US" sz="2400" dirty="0">
              <a:solidFill>
                <a:srgbClr val="0037B3"/>
              </a:solidFill>
              <a:latin typeface="12 Frutiger* 65 Bold   07103"/>
            </a:endParaRPr>
          </a:p>
          <a:p>
            <a:endParaRPr lang="en-US" sz="2400" dirty="0">
              <a:solidFill>
                <a:srgbClr val="0037B3"/>
              </a:solidFill>
              <a:latin typeface="12 Frutiger* 65 Bold   07103"/>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666223" y="2195629"/>
            <a:ext cx="6211076" cy="2651760"/>
          </a:xfrm>
          <a:prstGeom prst="rect">
            <a:avLst/>
          </a:prstGeom>
          <a:ln w="88900" cap="sq">
            <a:solidFill>
              <a:schemeClr val="bg1"/>
            </a:solidFill>
            <a:miter lim="800000"/>
          </a:ln>
          <a:effectLst>
            <a:outerShdw blurRad="50800" dist="190500" dir="2700000" algn="tl" rotWithShape="0">
              <a:srgbClr val="000000">
                <a:alpha val="43000"/>
              </a:srgbClr>
            </a:outerShdw>
          </a:effectLst>
        </p:spPr>
      </p:pic>
    </p:spTree>
    <p:extLst>
      <p:ext uri="{BB962C8B-B14F-4D97-AF65-F5344CB8AC3E}">
        <p14:creationId xmlns:p14="http://schemas.microsoft.com/office/powerpoint/2010/main" val="76779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 tin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769434" y="2196029"/>
            <a:ext cx="7817005" cy="2308324"/>
          </a:xfrm>
          <a:prstGeom prst="rect">
            <a:avLst/>
          </a:prstGeom>
          <a:noFill/>
        </p:spPr>
        <p:txBody>
          <a:bodyPr wrap="square" rtlCol="0">
            <a:spAutoFit/>
          </a:bodyPr>
          <a:lstStyle/>
          <a:p>
            <a:r>
              <a:rPr lang="en-US" sz="2400" b="1" dirty="0">
                <a:solidFill>
                  <a:srgbClr val="0037B3"/>
                </a:solidFill>
                <a:latin typeface="12 Frutiger* 65 Bold   07103"/>
              </a:rPr>
              <a:t>It is the mission of the Collegiate High School to prepare high school students to earn college credits in order to achieve their goals by providing a rigorous foundation of academic, interpersonal, and work-readiness skills, leading to further education and employment in high demand occupations in the state and global economies.</a:t>
            </a:r>
          </a:p>
        </p:txBody>
      </p:sp>
      <p:sp>
        <p:nvSpPr>
          <p:cNvPr id="9" name="Title 2"/>
          <p:cNvSpPr>
            <a:spLocks noGrp="1"/>
          </p:cNvSpPr>
          <p:nvPr>
            <p:ph type="title"/>
          </p:nvPr>
        </p:nvSpPr>
        <p:spPr>
          <a:xfrm>
            <a:off x="366117" y="218883"/>
            <a:ext cx="8399669" cy="677108"/>
          </a:xfrm>
        </p:spPr>
        <p:txBody>
          <a:bodyPr/>
          <a:lstStyle/>
          <a:p>
            <a:pPr algn="ctr"/>
            <a:r>
              <a:rPr lang="en-US" sz="4400" b="1" dirty="0"/>
              <a:t>Mission</a:t>
            </a:r>
          </a:p>
        </p:txBody>
      </p:sp>
    </p:spTree>
    <p:extLst>
      <p:ext uri="{BB962C8B-B14F-4D97-AF65-F5344CB8AC3E}">
        <p14:creationId xmlns:p14="http://schemas.microsoft.com/office/powerpoint/2010/main" val="337814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 tin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Title 2"/>
          <p:cNvSpPr>
            <a:spLocks noGrp="1"/>
          </p:cNvSpPr>
          <p:nvPr>
            <p:ph type="title"/>
          </p:nvPr>
        </p:nvSpPr>
        <p:spPr>
          <a:xfrm>
            <a:off x="366117" y="218883"/>
            <a:ext cx="8399669" cy="677108"/>
          </a:xfrm>
        </p:spPr>
        <p:txBody>
          <a:bodyPr/>
          <a:lstStyle/>
          <a:p>
            <a:pPr algn="ctr"/>
            <a:r>
              <a:rPr lang="en-US" sz="4400" b="1" dirty="0"/>
              <a:t>CHS at a Glance</a:t>
            </a:r>
          </a:p>
        </p:txBody>
      </p:sp>
      <p:pic>
        <p:nvPicPr>
          <p:cNvPr id="9" name="Picture 8"/>
          <p:cNvPicPr>
            <a:picLocks noChangeAspect="1"/>
          </p:cNvPicPr>
          <p:nvPr/>
        </p:nvPicPr>
        <p:blipFill>
          <a:blip r:embed="rId3"/>
          <a:srcRect/>
          <a:stretch/>
        </p:blipFill>
        <p:spPr>
          <a:xfrm>
            <a:off x="271605" y="1391773"/>
            <a:ext cx="3218701" cy="4247438"/>
          </a:xfrm>
          <a:prstGeom prst="rect">
            <a:avLst/>
          </a:prstGeom>
          <a:solidFill>
            <a:srgbClr val="FFFFFF">
              <a:shade val="85000"/>
            </a:srgbClr>
          </a:solidFill>
          <a:ln w="88900" cap="sq">
            <a:solidFill>
              <a:srgbClr val="EFAA2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3691466" y="1509731"/>
            <a:ext cx="5113863" cy="4401205"/>
          </a:xfrm>
          <a:prstGeom prst="rect">
            <a:avLst/>
          </a:prstGeom>
          <a:noFill/>
        </p:spPr>
        <p:txBody>
          <a:bodyPr wrap="square" rtlCol="0">
            <a:spAutoFit/>
          </a:bodyPr>
          <a:lstStyle/>
          <a:p>
            <a:r>
              <a:rPr lang="en-US" sz="2000" b="1" dirty="0">
                <a:solidFill>
                  <a:srgbClr val="0037B3"/>
                </a:solidFill>
                <a:latin typeface="12 Frutiger* 65 Bold   07103"/>
              </a:rPr>
              <a:t>Location:</a:t>
            </a:r>
          </a:p>
          <a:p>
            <a:r>
              <a:rPr lang="en-US" sz="2000" b="1" dirty="0">
                <a:solidFill>
                  <a:srgbClr val="0037B3"/>
                </a:solidFill>
                <a:latin typeface="12 Frutiger* 65 Bold   07103"/>
              </a:rPr>
              <a:t>	</a:t>
            </a:r>
            <a:r>
              <a:rPr lang="en-US" sz="2000" u="sng" dirty="0">
                <a:solidFill>
                  <a:srgbClr val="0037B3"/>
                </a:solidFill>
                <a:latin typeface="12 Frutiger* 65 Bold   07103"/>
              </a:rPr>
              <a:t>All classes taken at College of the Mainland</a:t>
            </a:r>
          </a:p>
          <a:p>
            <a:endParaRPr lang="en-US" sz="2000" dirty="0">
              <a:solidFill>
                <a:srgbClr val="0037B3"/>
              </a:solidFill>
              <a:latin typeface="12 Frutiger* 65 Bold   07103"/>
            </a:endParaRPr>
          </a:p>
          <a:p>
            <a:r>
              <a:rPr lang="en-US" sz="2000" b="1" dirty="0">
                <a:solidFill>
                  <a:srgbClr val="0037B3"/>
                </a:solidFill>
                <a:latin typeface="12 Frutiger* 65 Bold   07103"/>
              </a:rPr>
              <a:t>Target Students:</a:t>
            </a:r>
          </a:p>
          <a:p>
            <a:r>
              <a:rPr lang="en-US" sz="2000" b="1" dirty="0">
                <a:solidFill>
                  <a:srgbClr val="0037B3"/>
                </a:solidFill>
                <a:latin typeface="12 Frutiger* 65 Bold   07103"/>
              </a:rPr>
              <a:t>	</a:t>
            </a:r>
            <a:r>
              <a:rPr lang="en-US" sz="2000" dirty="0">
                <a:solidFill>
                  <a:srgbClr val="0037B3"/>
                </a:solidFill>
                <a:latin typeface="12 Frutiger* 65 Bold   07103"/>
              </a:rPr>
              <a:t>Students who want the rigor and challenge of college courses, first generation college students, underserved student populations and students from families of low socio-economic status</a:t>
            </a:r>
          </a:p>
          <a:p>
            <a:endParaRPr lang="en-US" sz="2000" dirty="0">
              <a:solidFill>
                <a:srgbClr val="0037B3"/>
              </a:solidFill>
              <a:latin typeface="12 Frutiger* 65 Bold   07103"/>
            </a:endParaRPr>
          </a:p>
          <a:p>
            <a:r>
              <a:rPr lang="en-US" sz="2000" b="1" dirty="0">
                <a:solidFill>
                  <a:srgbClr val="0037B3"/>
                </a:solidFill>
                <a:latin typeface="12 Frutiger* 65 Bold   07103"/>
              </a:rPr>
              <a:t>Goal:</a:t>
            </a:r>
          </a:p>
          <a:p>
            <a:r>
              <a:rPr lang="en-US" sz="2000" b="1" dirty="0">
                <a:solidFill>
                  <a:srgbClr val="0037B3"/>
                </a:solidFill>
                <a:latin typeface="12 Frutiger* 65 Bold   07103"/>
              </a:rPr>
              <a:t>	</a:t>
            </a:r>
            <a:r>
              <a:rPr lang="en-US" sz="2000" dirty="0">
                <a:solidFill>
                  <a:srgbClr val="0037B3"/>
                </a:solidFill>
                <a:highlight>
                  <a:srgbClr val="C0C0C0"/>
                </a:highlight>
                <a:latin typeface="12 Frutiger* 65 Bold   07103"/>
              </a:rPr>
              <a:t>All students will work toward high school graduation and associate degree requirements simultaneously</a:t>
            </a:r>
            <a:endParaRPr lang="en-US" sz="2000" b="1" dirty="0">
              <a:solidFill>
                <a:srgbClr val="0037B3"/>
              </a:solidFill>
              <a:highlight>
                <a:srgbClr val="C0C0C0"/>
              </a:highlight>
              <a:latin typeface="12 Frutiger* 65 Bold   07103"/>
            </a:endParaRPr>
          </a:p>
        </p:txBody>
      </p:sp>
    </p:spTree>
    <p:extLst>
      <p:ext uri="{BB962C8B-B14F-4D97-AF65-F5344CB8AC3E}">
        <p14:creationId xmlns:p14="http://schemas.microsoft.com/office/powerpoint/2010/main" val="422316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 tin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Title 2"/>
          <p:cNvSpPr>
            <a:spLocks noGrp="1"/>
          </p:cNvSpPr>
          <p:nvPr>
            <p:ph type="title"/>
          </p:nvPr>
        </p:nvSpPr>
        <p:spPr>
          <a:xfrm>
            <a:off x="366117" y="218883"/>
            <a:ext cx="8399669" cy="677108"/>
          </a:xfrm>
        </p:spPr>
        <p:txBody>
          <a:bodyPr/>
          <a:lstStyle/>
          <a:p>
            <a:pPr algn="ctr"/>
            <a:r>
              <a:rPr lang="en-US" sz="4400" b="1" dirty="0"/>
              <a:t>CHS at a Glance</a:t>
            </a:r>
          </a:p>
        </p:txBody>
      </p:sp>
      <p:sp>
        <p:nvSpPr>
          <p:cNvPr id="9" name="TextBox 8"/>
          <p:cNvSpPr txBox="1"/>
          <p:nvPr/>
        </p:nvSpPr>
        <p:spPr>
          <a:xfrm>
            <a:off x="565293" y="1529219"/>
            <a:ext cx="8399669" cy="4016484"/>
          </a:xfrm>
          <a:prstGeom prst="rect">
            <a:avLst/>
          </a:prstGeom>
          <a:noFill/>
        </p:spPr>
        <p:txBody>
          <a:bodyPr wrap="square" rtlCol="0">
            <a:spAutoFit/>
          </a:bodyPr>
          <a:lstStyle/>
          <a:p>
            <a:r>
              <a:rPr lang="en-US" sz="2300" dirty="0">
                <a:solidFill>
                  <a:srgbClr val="0037B3"/>
                </a:solidFill>
                <a:latin typeface="12 Frutiger* 65 Bold   07103"/>
              </a:rPr>
              <a:t>Students are enrolled as full time college students and take a minimum of 12 college hours a semester. </a:t>
            </a:r>
          </a:p>
          <a:p>
            <a:endParaRPr lang="en-US" sz="2300" dirty="0">
              <a:solidFill>
                <a:srgbClr val="0037B3"/>
              </a:solidFill>
              <a:latin typeface="12 Frutiger* 65 Bold   07103"/>
            </a:endParaRPr>
          </a:p>
          <a:p>
            <a:r>
              <a:rPr lang="en-US" sz="2300" dirty="0">
                <a:solidFill>
                  <a:srgbClr val="0037B3"/>
                </a:solidFill>
                <a:latin typeface="12 Frutiger* 65 Bold   07103"/>
              </a:rPr>
              <a:t>Students may begin taking college classes as early as their ninth-grade year based on their school district’s policy. </a:t>
            </a:r>
          </a:p>
          <a:p>
            <a:endParaRPr lang="en-US" sz="2300" dirty="0">
              <a:solidFill>
                <a:srgbClr val="0037B3"/>
              </a:solidFill>
              <a:latin typeface="12 Frutiger* 65 Bold   07103"/>
            </a:endParaRPr>
          </a:p>
          <a:p>
            <a:r>
              <a:rPr lang="en-US" sz="2300" dirty="0">
                <a:solidFill>
                  <a:srgbClr val="0037B3"/>
                </a:solidFill>
                <a:latin typeface="12 Frutiger* 65 Bold   07103"/>
              </a:rPr>
              <a:t>CHS students have a 40 percent tuition waiver.</a:t>
            </a:r>
          </a:p>
          <a:p>
            <a:r>
              <a:rPr lang="en-US" sz="2300" dirty="0">
                <a:solidFill>
                  <a:srgbClr val="0037B3"/>
                </a:solidFill>
                <a:latin typeface="12 Frutiger* 65 Bold   07103"/>
              </a:rPr>
              <a:t>(12 hours is approximately $500)</a:t>
            </a:r>
          </a:p>
          <a:p>
            <a:endParaRPr lang="en-US" sz="2300" dirty="0">
              <a:solidFill>
                <a:srgbClr val="0037B3"/>
              </a:solidFill>
              <a:latin typeface="12 Frutiger* 65 Bold   07103"/>
            </a:endParaRPr>
          </a:p>
          <a:p>
            <a:r>
              <a:rPr lang="en-US" sz="2300" dirty="0">
                <a:solidFill>
                  <a:srgbClr val="0037B3"/>
                </a:solidFill>
                <a:latin typeface="12 Frutiger* 65 Bold   07103"/>
              </a:rPr>
              <a:t>Textbook lending library </a:t>
            </a:r>
            <a:r>
              <a:rPr lang="en-US" sz="2400" dirty="0">
                <a:solidFill>
                  <a:srgbClr val="0037B3"/>
                </a:solidFill>
                <a:latin typeface="12 Frutiger* 65 Bold   07103"/>
              </a:rPr>
              <a:t>(Inclusive access, OER-Open Educational Resources)</a:t>
            </a:r>
          </a:p>
        </p:txBody>
      </p:sp>
    </p:spTree>
    <p:extLst>
      <p:ext uri="{BB962C8B-B14F-4D97-AF65-F5344CB8AC3E}">
        <p14:creationId xmlns:p14="http://schemas.microsoft.com/office/powerpoint/2010/main" val="1783102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 tin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Title 2"/>
          <p:cNvSpPr>
            <a:spLocks noGrp="1"/>
          </p:cNvSpPr>
          <p:nvPr>
            <p:ph type="title"/>
          </p:nvPr>
        </p:nvSpPr>
        <p:spPr>
          <a:xfrm>
            <a:off x="366117" y="218883"/>
            <a:ext cx="8399669" cy="677108"/>
          </a:xfrm>
        </p:spPr>
        <p:txBody>
          <a:bodyPr/>
          <a:lstStyle/>
          <a:p>
            <a:pPr algn="ctr"/>
            <a:r>
              <a:rPr lang="en-US" sz="4400" b="1" dirty="0"/>
              <a:t>CHS at a Glance</a:t>
            </a:r>
          </a:p>
        </p:txBody>
      </p:sp>
      <p:sp>
        <p:nvSpPr>
          <p:cNvPr id="9" name="TextBox 8"/>
          <p:cNvSpPr txBox="1"/>
          <p:nvPr/>
        </p:nvSpPr>
        <p:spPr>
          <a:xfrm>
            <a:off x="733550" y="1609653"/>
            <a:ext cx="8193168" cy="3416320"/>
          </a:xfrm>
          <a:prstGeom prst="rect">
            <a:avLst/>
          </a:prstGeom>
          <a:noFill/>
        </p:spPr>
        <p:txBody>
          <a:bodyPr wrap="square" rtlCol="0">
            <a:spAutoFit/>
          </a:bodyPr>
          <a:lstStyle/>
          <a:p>
            <a:r>
              <a:rPr lang="en-US" sz="2400" dirty="0">
                <a:solidFill>
                  <a:srgbClr val="0037B3"/>
                </a:solidFill>
                <a:latin typeface="12 Frutiger* 65 Bold   07103"/>
              </a:rPr>
              <a:t>College Transition classes (student success classes) provide students with activities to learn how to be successful in college and the workplace.</a:t>
            </a:r>
          </a:p>
          <a:p>
            <a:endParaRPr lang="en-US" sz="2400" dirty="0">
              <a:solidFill>
                <a:srgbClr val="0037B3"/>
              </a:solidFill>
              <a:latin typeface="12 Frutiger* 65 Bold   07103"/>
            </a:endParaRPr>
          </a:p>
          <a:p>
            <a:r>
              <a:rPr lang="en-US" sz="2400" dirty="0">
                <a:solidFill>
                  <a:srgbClr val="0037B3"/>
                </a:solidFill>
                <a:latin typeface="12 Frutiger* 65 Bold   07103"/>
              </a:rPr>
              <a:t>Participation in high school and college extra-curricular activities is encouraged</a:t>
            </a:r>
          </a:p>
          <a:p>
            <a:endParaRPr lang="en-US" sz="2400" dirty="0">
              <a:solidFill>
                <a:srgbClr val="0037B3"/>
              </a:solidFill>
              <a:latin typeface="12 Frutiger* 65 Bold   07103"/>
            </a:endParaRPr>
          </a:p>
          <a:p>
            <a:r>
              <a:rPr lang="en-US" sz="2400" dirty="0">
                <a:solidFill>
                  <a:srgbClr val="0037B3"/>
                </a:solidFill>
                <a:latin typeface="12 Frutiger* 65 Bold   07103"/>
              </a:rPr>
              <a:t>CHS Graduation Banquet and public high school graduation ceremonies with CHS cords</a:t>
            </a:r>
          </a:p>
        </p:txBody>
      </p:sp>
    </p:spTree>
    <p:extLst>
      <p:ext uri="{BB962C8B-B14F-4D97-AF65-F5344CB8AC3E}">
        <p14:creationId xmlns:p14="http://schemas.microsoft.com/office/powerpoint/2010/main" val="285745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049131" y="3128339"/>
            <a:ext cx="7139830" cy="3098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COM tiny.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Title 2"/>
          <p:cNvSpPr>
            <a:spLocks noGrp="1"/>
          </p:cNvSpPr>
          <p:nvPr>
            <p:ph type="title"/>
          </p:nvPr>
        </p:nvSpPr>
        <p:spPr>
          <a:xfrm>
            <a:off x="366117" y="218883"/>
            <a:ext cx="8399669" cy="677108"/>
          </a:xfrm>
        </p:spPr>
        <p:txBody>
          <a:bodyPr/>
          <a:lstStyle/>
          <a:p>
            <a:pPr algn="ctr"/>
            <a:r>
              <a:rPr lang="en-US" sz="4400" b="1" dirty="0"/>
              <a:t>Admissions Requirements</a:t>
            </a:r>
          </a:p>
        </p:txBody>
      </p:sp>
      <p:sp>
        <p:nvSpPr>
          <p:cNvPr id="9" name="TextBox 8"/>
          <p:cNvSpPr txBox="1"/>
          <p:nvPr/>
        </p:nvSpPr>
        <p:spPr>
          <a:xfrm>
            <a:off x="172788" y="1168919"/>
            <a:ext cx="4588784" cy="2308324"/>
          </a:xfrm>
          <a:prstGeom prst="rect">
            <a:avLst/>
          </a:prstGeom>
          <a:noFill/>
        </p:spPr>
        <p:txBody>
          <a:bodyPr wrap="square" rtlCol="0">
            <a:spAutoFit/>
          </a:bodyPr>
          <a:lstStyle/>
          <a:p>
            <a:r>
              <a:rPr lang="en-US" sz="2400" dirty="0">
                <a:solidFill>
                  <a:srgbClr val="0037B3"/>
                </a:solidFill>
                <a:latin typeface="12 Frutiger* 65 Bold   07103"/>
              </a:rPr>
              <a:t>Junior or senior classification or permission from high school</a:t>
            </a:r>
          </a:p>
          <a:p>
            <a:endParaRPr lang="en-US" sz="2400" dirty="0">
              <a:solidFill>
                <a:srgbClr val="0037B3"/>
              </a:solidFill>
              <a:latin typeface="12 Frutiger* 65 Bold   07103"/>
            </a:endParaRPr>
          </a:p>
          <a:p>
            <a:r>
              <a:rPr lang="en-US" sz="2400" dirty="0">
                <a:solidFill>
                  <a:srgbClr val="0037B3"/>
                </a:solidFill>
                <a:latin typeface="12 Frutiger* 65 Bold   07103"/>
              </a:rPr>
              <a:t>Passing all state assessments</a:t>
            </a:r>
          </a:p>
          <a:p>
            <a:endParaRPr lang="en-US" sz="2400" dirty="0">
              <a:solidFill>
                <a:srgbClr val="0037B3"/>
              </a:solidFill>
              <a:latin typeface="12 Frutiger* 65 Bold   07103"/>
            </a:endParaRPr>
          </a:p>
          <a:p>
            <a:endParaRPr lang="en-US" sz="2400" dirty="0">
              <a:solidFill>
                <a:srgbClr val="0037B3"/>
              </a:solidFill>
              <a:latin typeface="12 Frutiger* 65 Bold   07103"/>
            </a:endParaRPr>
          </a:p>
        </p:txBody>
      </p:sp>
      <p:sp>
        <p:nvSpPr>
          <p:cNvPr id="2" name="TextBox 1">
            <a:extLst>
              <a:ext uri="{FF2B5EF4-FFF2-40B4-BE49-F238E27FC236}">
                <a16:creationId xmlns:a16="http://schemas.microsoft.com/office/drawing/2014/main" id="{2EC7791D-BA40-43B6-831E-A90C74A40EA5}"/>
              </a:ext>
            </a:extLst>
          </p:cNvPr>
          <p:cNvSpPr txBox="1"/>
          <p:nvPr/>
        </p:nvSpPr>
        <p:spPr>
          <a:xfrm>
            <a:off x="4565951" y="1172267"/>
            <a:ext cx="4081338" cy="1846659"/>
          </a:xfrm>
          <a:prstGeom prst="rect">
            <a:avLst/>
          </a:prstGeom>
          <a:noFill/>
        </p:spPr>
        <p:txBody>
          <a:bodyPr wrap="square" rtlCol="0">
            <a:spAutoFit/>
          </a:bodyPr>
          <a:lstStyle/>
          <a:p>
            <a:r>
              <a:rPr lang="en-US" sz="2400" u="sng" dirty="0">
                <a:solidFill>
                  <a:srgbClr val="0037B3"/>
                </a:solidFill>
                <a:latin typeface="12 Frutiger* 65 Bold   07103"/>
              </a:rPr>
              <a:t>Prefer</a:t>
            </a:r>
            <a:r>
              <a:rPr lang="en-US" sz="2400" dirty="0">
                <a:solidFill>
                  <a:srgbClr val="0037B3"/>
                </a:solidFill>
                <a:latin typeface="12 Frutiger* 65 Bold   07103"/>
              </a:rPr>
              <a:t> completion of Algebra I</a:t>
            </a:r>
          </a:p>
          <a:p>
            <a:endParaRPr lang="en-US" sz="2400" dirty="0">
              <a:solidFill>
                <a:srgbClr val="0037B3"/>
              </a:solidFill>
              <a:latin typeface="12 Frutiger* 65 Bold   07103"/>
            </a:endParaRPr>
          </a:p>
          <a:p>
            <a:endParaRPr lang="en-US" sz="2400" dirty="0">
              <a:solidFill>
                <a:srgbClr val="0037B3"/>
              </a:solidFill>
              <a:latin typeface="12 Frutiger* 65 Bold   07103"/>
            </a:endParaRPr>
          </a:p>
          <a:p>
            <a:r>
              <a:rPr lang="en-US" sz="2400" dirty="0">
                <a:solidFill>
                  <a:srgbClr val="0037B3"/>
                </a:solidFill>
                <a:latin typeface="12 Frutiger* 65 Bold   07103"/>
              </a:rPr>
              <a:t>College reading level</a:t>
            </a:r>
          </a:p>
          <a:p>
            <a:endParaRPr lang="en-US" dirty="0"/>
          </a:p>
        </p:txBody>
      </p:sp>
    </p:spTree>
    <p:extLst>
      <p:ext uri="{BB962C8B-B14F-4D97-AF65-F5344CB8AC3E}">
        <p14:creationId xmlns:p14="http://schemas.microsoft.com/office/powerpoint/2010/main" val="153339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 tin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Title 2"/>
          <p:cNvSpPr>
            <a:spLocks noGrp="1"/>
          </p:cNvSpPr>
          <p:nvPr>
            <p:ph type="title"/>
          </p:nvPr>
        </p:nvSpPr>
        <p:spPr>
          <a:xfrm>
            <a:off x="366117" y="218883"/>
            <a:ext cx="8399669" cy="677108"/>
          </a:xfrm>
        </p:spPr>
        <p:txBody>
          <a:bodyPr/>
          <a:lstStyle/>
          <a:p>
            <a:pPr algn="ctr"/>
            <a:r>
              <a:rPr lang="en-US" sz="4400" b="1" dirty="0"/>
              <a:t>Admissions Requirements</a:t>
            </a:r>
          </a:p>
        </p:txBody>
      </p:sp>
      <p:sp>
        <p:nvSpPr>
          <p:cNvPr id="9" name="TextBox 8"/>
          <p:cNvSpPr txBox="1"/>
          <p:nvPr/>
        </p:nvSpPr>
        <p:spPr>
          <a:xfrm>
            <a:off x="624907" y="1474942"/>
            <a:ext cx="8403429" cy="4185761"/>
          </a:xfrm>
          <a:prstGeom prst="rect">
            <a:avLst/>
          </a:prstGeom>
          <a:noFill/>
        </p:spPr>
        <p:txBody>
          <a:bodyPr wrap="square" rtlCol="0">
            <a:spAutoFit/>
          </a:bodyPr>
          <a:lstStyle/>
          <a:p>
            <a:pPr>
              <a:spcAft>
                <a:spcPts val="600"/>
              </a:spcAft>
            </a:pPr>
            <a:r>
              <a:rPr lang="en-US" b="1" dirty="0">
                <a:solidFill>
                  <a:srgbClr val="0037B3"/>
                </a:solidFill>
                <a:latin typeface="12 Frutiger* 65 Bold   07103"/>
              </a:rPr>
              <a:t>Student:</a:t>
            </a:r>
          </a:p>
          <a:p>
            <a:pPr>
              <a:spcAft>
                <a:spcPts val="600"/>
              </a:spcAft>
            </a:pPr>
            <a:r>
              <a:rPr lang="en-US" dirty="0">
                <a:solidFill>
                  <a:srgbClr val="0037B3"/>
                </a:solidFill>
                <a:latin typeface="12 Frutiger* 65 Bold   07103"/>
              </a:rPr>
              <a:t>	1. Meet with high school counselor for school procedures</a:t>
            </a:r>
          </a:p>
          <a:p>
            <a:pPr>
              <a:spcAft>
                <a:spcPts val="600"/>
              </a:spcAft>
            </a:pPr>
            <a:r>
              <a:rPr lang="en-US" dirty="0">
                <a:solidFill>
                  <a:srgbClr val="0037B3"/>
                </a:solidFill>
                <a:latin typeface="12 Frutiger* 65 Bold   07103"/>
              </a:rPr>
              <a:t>	2. Complete online application for COM (</a:t>
            </a:r>
            <a:r>
              <a:rPr lang="en-US" dirty="0" err="1">
                <a:solidFill>
                  <a:srgbClr val="0037B3"/>
                </a:solidFill>
                <a:latin typeface="12 Frutiger* 65 Bold   07103"/>
              </a:rPr>
              <a:t>ApplyTexas</a:t>
            </a:r>
            <a:r>
              <a:rPr lang="en-US" dirty="0">
                <a:solidFill>
                  <a:srgbClr val="0037B3"/>
                </a:solidFill>
                <a:latin typeface="12 Frutiger* 65 Bold   07103"/>
              </a:rPr>
              <a:t>)</a:t>
            </a:r>
          </a:p>
          <a:p>
            <a:pPr>
              <a:spcAft>
                <a:spcPts val="600"/>
              </a:spcAft>
            </a:pPr>
            <a:r>
              <a:rPr lang="en-US" dirty="0">
                <a:solidFill>
                  <a:srgbClr val="0037B3"/>
                </a:solidFill>
                <a:latin typeface="12 Frutiger* 65 Bold   07103"/>
              </a:rPr>
              <a:t>	3. Pass the TSIA2 Assessment (ACT/SAT/PSAT/EOC)</a:t>
            </a:r>
          </a:p>
          <a:p>
            <a:pPr>
              <a:spcAft>
                <a:spcPts val="600"/>
              </a:spcAft>
            </a:pPr>
            <a:r>
              <a:rPr lang="en-US" dirty="0">
                <a:solidFill>
                  <a:srgbClr val="0037B3"/>
                </a:solidFill>
                <a:latin typeface="12 Frutiger* 65 Bold   07103"/>
              </a:rPr>
              <a:t>		</a:t>
            </a:r>
            <a:r>
              <a:rPr lang="en-US" sz="1600" dirty="0">
                <a:solidFill>
                  <a:srgbClr val="0037B3"/>
                </a:solidFill>
                <a:latin typeface="12 Frutiger* 65 Bold   07103"/>
              </a:rPr>
              <a:t>Prepare for the test: </a:t>
            </a:r>
            <a:r>
              <a:rPr lang="en-US" sz="1600" dirty="0">
                <a:solidFill>
                  <a:srgbClr val="0037B3"/>
                </a:solidFill>
                <a:latin typeface="12 Frutiger* 65 Bold   07103"/>
                <a:hlinkClick r:id="rId3"/>
              </a:rPr>
              <a:t>https://tsia2.pearsonperspective.com</a:t>
            </a:r>
            <a:r>
              <a:rPr lang="en-US" sz="1600" dirty="0">
                <a:solidFill>
                  <a:srgbClr val="0037B3"/>
                </a:solidFill>
                <a:latin typeface="12 Frutiger* 65 Bold   07103"/>
              </a:rPr>
              <a:t> </a:t>
            </a:r>
          </a:p>
          <a:p>
            <a:pPr>
              <a:spcAft>
                <a:spcPts val="600"/>
              </a:spcAft>
            </a:pPr>
            <a:r>
              <a:rPr lang="en-US" dirty="0">
                <a:solidFill>
                  <a:srgbClr val="0037B3"/>
                </a:solidFill>
                <a:latin typeface="12 Frutiger* 65 Bold   07103"/>
              </a:rPr>
              <a:t>	4. Complete CHS application (</a:t>
            </a:r>
            <a:r>
              <a:rPr lang="en-US" dirty="0">
                <a:solidFill>
                  <a:srgbClr val="0037B3"/>
                </a:solidFill>
                <a:latin typeface="12 Frutiger* 65 Bold   07103"/>
                <a:hlinkClick r:id="rId4"/>
              </a:rPr>
              <a:t>www.com.edu/chs</a:t>
            </a:r>
            <a:r>
              <a:rPr lang="en-US" dirty="0">
                <a:solidFill>
                  <a:srgbClr val="0037B3"/>
                </a:solidFill>
                <a:latin typeface="12 Frutiger* 65 Bold   07103"/>
              </a:rPr>
              <a:t>)</a:t>
            </a:r>
          </a:p>
          <a:p>
            <a:pPr>
              <a:spcAft>
                <a:spcPts val="600"/>
              </a:spcAft>
            </a:pPr>
            <a:r>
              <a:rPr lang="en-US" dirty="0">
                <a:solidFill>
                  <a:srgbClr val="0037B3"/>
                </a:solidFill>
                <a:latin typeface="12 Frutiger* 65 Bold   07103"/>
              </a:rPr>
              <a:t>	5. Parents sign and complete recommendation form</a:t>
            </a:r>
          </a:p>
          <a:p>
            <a:pPr>
              <a:spcAft>
                <a:spcPts val="600"/>
              </a:spcAft>
            </a:pPr>
            <a:r>
              <a:rPr lang="en-US" dirty="0">
                <a:solidFill>
                  <a:srgbClr val="0037B3"/>
                </a:solidFill>
                <a:latin typeface="12 Frutiger* 65 Bold   07103"/>
              </a:rPr>
              <a:t>	6. Forward teacher, counselor and assistant principal recommendations</a:t>
            </a:r>
          </a:p>
          <a:p>
            <a:pPr>
              <a:spcAft>
                <a:spcPts val="600"/>
              </a:spcAft>
            </a:pPr>
            <a:r>
              <a:rPr lang="en-US" dirty="0">
                <a:solidFill>
                  <a:srgbClr val="0037B3"/>
                </a:solidFill>
                <a:latin typeface="12 Frutiger* 65 Bold   07103"/>
              </a:rPr>
              <a:t>	7. Write a personal essay</a:t>
            </a:r>
          </a:p>
          <a:p>
            <a:pPr>
              <a:spcAft>
                <a:spcPts val="600"/>
              </a:spcAft>
            </a:pPr>
            <a:r>
              <a:rPr lang="en-US" dirty="0">
                <a:solidFill>
                  <a:srgbClr val="0037B3"/>
                </a:solidFill>
                <a:latin typeface="12 Frutiger* 65 Bold   07103"/>
              </a:rPr>
              <a:t>	8. Submit completed application to your high school campus counselor or to the 		CHS office for private school students</a:t>
            </a:r>
          </a:p>
          <a:p>
            <a:pPr>
              <a:spcAft>
                <a:spcPts val="600"/>
              </a:spcAft>
            </a:pPr>
            <a:r>
              <a:rPr lang="en-US" dirty="0">
                <a:solidFill>
                  <a:srgbClr val="0037B3"/>
                </a:solidFill>
                <a:latin typeface="12 Frutiger* 65 Bold   07103"/>
              </a:rPr>
              <a:t>	9. Meningococcal Meningitis Vaccination required</a:t>
            </a:r>
          </a:p>
        </p:txBody>
      </p:sp>
    </p:spTree>
    <p:extLst>
      <p:ext uri="{BB962C8B-B14F-4D97-AF65-F5344CB8AC3E}">
        <p14:creationId xmlns:p14="http://schemas.microsoft.com/office/powerpoint/2010/main" val="3015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 tin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7630" y="6178931"/>
            <a:ext cx="1143000" cy="542544"/>
          </a:xfrm>
          <a:prstGeom prst="rect">
            <a:avLst/>
          </a:prstGeom>
        </p:spPr>
      </p:pic>
      <p:sp>
        <p:nvSpPr>
          <p:cNvPr id="7" name="TextBox 6"/>
          <p:cNvSpPr txBox="1"/>
          <p:nvPr/>
        </p:nvSpPr>
        <p:spPr>
          <a:xfrm>
            <a:off x="1879101" y="6320031"/>
            <a:ext cx="2410359" cy="307777"/>
          </a:xfrm>
          <a:prstGeom prst="rect">
            <a:avLst/>
          </a:prstGeom>
          <a:noFill/>
        </p:spPr>
        <p:txBody>
          <a:bodyPr wrap="square" rtlCol="0">
            <a:spAutoFit/>
          </a:bodyPr>
          <a:lstStyle/>
          <a:p>
            <a:r>
              <a:rPr lang="en-US" sz="1400" b="1" dirty="0">
                <a:solidFill>
                  <a:schemeClr val="tx1">
                    <a:lumMod val="50000"/>
                    <a:lumOff val="50000"/>
                  </a:schemeClr>
                </a:solidFill>
                <a:latin typeface="12 Frutiger* 65 Bold   07103" charset="0"/>
                <a:ea typeface="12 Frutiger* 65 Bold   07103" charset="0"/>
                <a:cs typeface="12 Frutiger* 65 Bold   07103" charset="0"/>
              </a:rPr>
              <a:t>Collegiate High School</a:t>
            </a:r>
          </a:p>
        </p:txBody>
      </p:sp>
      <p:cxnSp>
        <p:nvCxnSpPr>
          <p:cNvPr id="8" name="Straight Connector 7"/>
          <p:cNvCxnSpPr/>
          <p:nvPr/>
        </p:nvCxnSpPr>
        <p:spPr>
          <a:xfrm>
            <a:off x="1793731" y="6168657"/>
            <a:ext cx="0" cy="54254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Title 2"/>
          <p:cNvSpPr>
            <a:spLocks noGrp="1"/>
          </p:cNvSpPr>
          <p:nvPr>
            <p:ph type="title"/>
          </p:nvPr>
        </p:nvSpPr>
        <p:spPr>
          <a:xfrm>
            <a:off x="366117" y="218883"/>
            <a:ext cx="8399669" cy="677108"/>
          </a:xfrm>
        </p:spPr>
        <p:txBody>
          <a:bodyPr/>
          <a:lstStyle/>
          <a:p>
            <a:pPr algn="ctr"/>
            <a:r>
              <a:rPr lang="en-US" sz="4400" b="1" dirty="0"/>
              <a:t>Admissions Requirements</a:t>
            </a:r>
          </a:p>
        </p:txBody>
      </p:sp>
      <p:sp>
        <p:nvSpPr>
          <p:cNvPr id="9" name="TextBox 8"/>
          <p:cNvSpPr txBox="1"/>
          <p:nvPr/>
        </p:nvSpPr>
        <p:spPr>
          <a:xfrm>
            <a:off x="583400" y="981650"/>
            <a:ext cx="8399669" cy="5232202"/>
          </a:xfrm>
          <a:prstGeom prst="rect">
            <a:avLst/>
          </a:prstGeom>
          <a:noFill/>
        </p:spPr>
        <p:txBody>
          <a:bodyPr wrap="square" rtlCol="0">
            <a:spAutoFit/>
          </a:bodyPr>
          <a:lstStyle/>
          <a:p>
            <a:pPr>
              <a:spcAft>
                <a:spcPts val="600"/>
              </a:spcAft>
            </a:pPr>
            <a:r>
              <a:rPr lang="en-US" sz="2000" b="1" dirty="0">
                <a:solidFill>
                  <a:srgbClr val="0037B3"/>
                </a:solidFill>
                <a:latin typeface="12 Frutiger* 65 Bold   07103"/>
              </a:rPr>
              <a:t>High School Counselor</a:t>
            </a:r>
          </a:p>
          <a:p>
            <a:r>
              <a:rPr lang="en-US" sz="2400" dirty="0">
                <a:solidFill>
                  <a:srgbClr val="0037B3"/>
                </a:solidFill>
                <a:latin typeface="12 Frutiger* 65 Bold   07103"/>
              </a:rPr>
              <a:t>	</a:t>
            </a:r>
            <a:r>
              <a:rPr lang="en-US" dirty="0">
                <a:solidFill>
                  <a:srgbClr val="0037B3"/>
                </a:solidFill>
                <a:latin typeface="12 Frutiger* 65 Bold   07103"/>
              </a:rPr>
              <a:t>1. Special needs or 504 (documentation)</a:t>
            </a:r>
          </a:p>
          <a:p>
            <a:r>
              <a:rPr lang="en-US" dirty="0">
                <a:solidFill>
                  <a:srgbClr val="0037B3"/>
                </a:solidFill>
                <a:latin typeface="12 Frutiger* 65 Bold   07103"/>
              </a:rPr>
              <a:t>	2. Official transcript </a:t>
            </a:r>
          </a:p>
          <a:p>
            <a:r>
              <a:rPr lang="en-US" dirty="0">
                <a:solidFill>
                  <a:srgbClr val="0037B3"/>
                </a:solidFill>
                <a:latin typeface="12 Frutiger* 65 Bold   07103"/>
              </a:rPr>
              <a:t>	3. Copies of Qualifying College Readiness Scores</a:t>
            </a:r>
          </a:p>
          <a:p>
            <a:r>
              <a:rPr lang="en-US" dirty="0">
                <a:solidFill>
                  <a:srgbClr val="0037B3"/>
                </a:solidFill>
                <a:latin typeface="12 Frutiger* 65 Bold   07103"/>
              </a:rPr>
              <a:t>		10</a:t>
            </a:r>
            <a:r>
              <a:rPr lang="en-US" baseline="30000" dirty="0">
                <a:solidFill>
                  <a:srgbClr val="0037B3"/>
                </a:solidFill>
                <a:latin typeface="12 Frutiger* 65 Bold   07103"/>
              </a:rPr>
              <a:t>th</a:t>
            </a:r>
            <a:r>
              <a:rPr lang="en-US" dirty="0">
                <a:solidFill>
                  <a:srgbClr val="0037B3"/>
                </a:solidFill>
                <a:latin typeface="12 Frutiger* 65 Bold   07103"/>
              </a:rPr>
              <a:t> grade PSAT/SAT/ACT/EOC, College Bridge Certificate, On Ramps 				(Transcribed on HS transcript and UT Transcript sent to COM Admissions)</a:t>
            </a:r>
          </a:p>
          <a:p>
            <a:r>
              <a:rPr lang="en-US" dirty="0">
                <a:solidFill>
                  <a:srgbClr val="0037B3"/>
                </a:solidFill>
                <a:latin typeface="12 Frutiger* 65 Bold   07103"/>
              </a:rPr>
              <a:t>	4. Immunization Records</a:t>
            </a:r>
          </a:p>
          <a:p>
            <a:r>
              <a:rPr lang="en-US" dirty="0">
                <a:solidFill>
                  <a:srgbClr val="0037B3"/>
                </a:solidFill>
                <a:latin typeface="12 Frutiger* 65 Bold   07103"/>
              </a:rPr>
              <a:t>	5. Review and approve completed applications</a:t>
            </a:r>
          </a:p>
          <a:p>
            <a:r>
              <a:rPr lang="en-US" dirty="0">
                <a:solidFill>
                  <a:srgbClr val="0037B3"/>
                </a:solidFill>
                <a:latin typeface="12 Frutiger* 65 Bold   07103"/>
              </a:rPr>
              <a:t>	6. Forward to Collegiate High School </a:t>
            </a:r>
          </a:p>
          <a:p>
            <a:endParaRPr lang="en-US" dirty="0">
              <a:solidFill>
                <a:srgbClr val="0037B3"/>
              </a:solidFill>
              <a:latin typeface="12 Frutiger* 65 Bold   07103"/>
            </a:endParaRPr>
          </a:p>
          <a:p>
            <a:pPr>
              <a:spcAft>
                <a:spcPts val="600"/>
              </a:spcAft>
            </a:pPr>
            <a:r>
              <a:rPr lang="en-US" sz="2000" b="1" dirty="0">
                <a:solidFill>
                  <a:srgbClr val="0037B3"/>
                </a:solidFill>
                <a:latin typeface="12 Frutiger* 65 Bold   07103"/>
              </a:rPr>
              <a:t>Collegiate High School</a:t>
            </a:r>
          </a:p>
          <a:p>
            <a:r>
              <a:rPr lang="en-US" sz="2400" dirty="0">
                <a:solidFill>
                  <a:srgbClr val="0037B3"/>
                </a:solidFill>
                <a:latin typeface="12 Frutiger* 65 Bold   07103"/>
              </a:rPr>
              <a:t>	</a:t>
            </a:r>
            <a:r>
              <a:rPr lang="en-US" dirty="0">
                <a:solidFill>
                  <a:srgbClr val="0037B3"/>
                </a:solidFill>
                <a:latin typeface="12 Frutiger* 65 Bold   07103"/>
              </a:rPr>
              <a:t>1. Review application (Data Input): Test scores and immunization records 				submitted to admissions. Admissions converts them to a COM student.</a:t>
            </a:r>
          </a:p>
          <a:p>
            <a:r>
              <a:rPr lang="en-US" dirty="0">
                <a:solidFill>
                  <a:srgbClr val="0037B3"/>
                </a:solidFill>
                <a:latin typeface="12 Frutiger* 65 Bold   07103"/>
              </a:rPr>
              <a:t>		Then, CHS converts them to a CHS student </a:t>
            </a:r>
          </a:p>
          <a:p>
            <a:r>
              <a:rPr lang="en-US" dirty="0">
                <a:solidFill>
                  <a:srgbClr val="0037B3"/>
                </a:solidFill>
                <a:latin typeface="12 Frutiger* 65 Bold   07103"/>
              </a:rPr>
              <a:t>	2. Student and parent interview</a:t>
            </a:r>
          </a:p>
          <a:p>
            <a:r>
              <a:rPr lang="en-US" dirty="0">
                <a:solidFill>
                  <a:srgbClr val="0037B3"/>
                </a:solidFill>
                <a:latin typeface="12 Frutiger* 65 Bold   07103"/>
              </a:rPr>
              <a:t>	3. </a:t>
            </a:r>
            <a:r>
              <a:rPr lang="en-US" u="sng" dirty="0">
                <a:solidFill>
                  <a:srgbClr val="0037B3"/>
                </a:solidFill>
                <a:latin typeface="12 Frutiger* 65 Bold   07103"/>
              </a:rPr>
              <a:t>CHS Staff will make the final decision</a:t>
            </a:r>
            <a:endParaRPr lang="en-US" dirty="0">
              <a:solidFill>
                <a:srgbClr val="0037B3"/>
              </a:solidFill>
              <a:latin typeface="12 Frutiger* 65 Bold   07103"/>
            </a:endParaRPr>
          </a:p>
          <a:p>
            <a:pPr>
              <a:spcAft>
                <a:spcPts val="600"/>
              </a:spcAft>
            </a:pPr>
            <a:endParaRPr lang="en-US" sz="2000" dirty="0">
              <a:solidFill>
                <a:srgbClr val="0037B3"/>
              </a:solidFill>
              <a:latin typeface="12 Frutiger* 65 Bold   07103"/>
            </a:endParaRPr>
          </a:p>
        </p:txBody>
      </p:sp>
    </p:spTree>
    <p:extLst>
      <p:ext uri="{BB962C8B-B14F-4D97-AF65-F5344CB8AC3E}">
        <p14:creationId xmlns:p14="http://schemas.microsoft.com/office/powerpoint/2010/main" val="344418848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1819</TotalTime>
  <Words>919</Words>
  <Application>Microsoft Macintosh PowerPoint</Application>
  <PresentationFormat>On-screen Show (4:3)</PresentationFormat>
  <Paragraphs>143</Paragraphs>
  <Slides>18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12 Frutiger* 65 Bold   07103</vt:lpstr>
      <vt:lpstr>Arial</vt:lpstr>
      <vt:lpstr>Calibri</vt:lpstr>
      <vt:lpstr>Frutiger 55 Roman</vt:lpstr>
      <vt:lpstr>Frutiger 65 Bold</vt:lpstr>
      <vt:lpstr>PT Sans</vt:lpstr>
      <vt:lpstr>1_Custom Design</vt:lpstr>
      <vt:lpstr>2_Custom Design</vt:lpstr>
      <vt:lpstr>3_Custom Design</vt:lpstr>
      <vt:lpstr>PowerPoint Presentation</vt:lpstr>
      <vt:lpstr>Participating Local Education Agencies</vt:lpstr>
      <vt:lpstr>Mission</vt:lpstr>
      <vt:lpstr>CHS at a Glance</vt:lpstr>
      <vt:lpstr>CHS at a Glance</vt:lpstr>
      <vt:lpstr>CHS at a Glance</vt:lpstr>
      <vt:lpstr>Admissions Requirements</vt:lpstr>
      <vt:lpstr>Admissions Requirements</vt:lpstr>
      <vt:lpstr>Admissions Requirements</vt:lpstr>
      <vt:lpstr>PowerPoint Presentation</vt:lpstr>
      <vt:lpstr>PowerPoint Presentation</vt:lpstr>
      <vt:lpstr>2021-2022 College Grades</vt:lpstr>
      <vt:lpstr>Other Components</vt:lpstr>
      <vt:lpstr>Critical Success Factors</vt:lpstr>
      <vt:lpstr>Nu Psi</vt:lpstr>
      <vt:lpstr>Opening Doors Promise Scholarship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Gremillion</dc:creator>
  <cp:lastModifiedBy>Carpenter, Christopher</cp:lastModifiedBy>
  <cp:revision>106</cp:revision>
  <cp:lastPrinted>2019-02-04T14:43:51Z</cp:lastPrinted>
  <dcterms:created xsi:type="dcterms:W3CDTF">2017-11-30T21:31:36Z</dcterms:created>
  <dcterms:modified xsi:type="dcterms:W3CDTF">2023-02-13T16:13:54Z</dcterms:modified>
</cp:coreProperties>
</file>